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 id="2147483658" r:id="rId2"/>
  </p:sldMasterIdLst>
  <p:notesMasterIdLst>
    <p:notesMasterId r:id="rId18"/>
  </p:notesMasterIdLst>
  <p:sldIdLst>
    <p:sldId id="256" r:id="rId3"/>
    <p:sldId id="257" r:id="rId4"/>
    <p:sldId id="258" r:id="rId5"/>
    <p:sldId id="259" r:id="rId6"/>
    <p:sldId id="260" r:id="rId7"/>
    <p:sldId id="261" r:id="rId8"/>
    <p:sldId id="262" r:id="rId9"/>
    <p:sldId id="271" r:id="rId10"/>
    <p:sldId id="265" r:id="rId11"/>
    <p:sldId id="266" r:id="rId12"/>
    <p:sldId id="267" r:id="rId13"/>
    <p:sldId id="268" r:id="rId14"/>
    <p:sldId id="272" r:id="rId15"/>
    <p:sldId id="270" r:id="rId16"/>
    <p:sldId id="264" r:id="rId17"/>
  </p:sldIdLst>
  <p:sldSz cx="14630400" cy="8229600"/>
  <p:notesSz cx="8229600" cy="14630400"/>
  <p:embeddedFontLst>
    <p:embeddedFont>
      <p:font typeface="Lato" panose="020F0502020204030203" pitchFamily="34" charset="0"/>
      <p:regular r:id="rId19"/>
      <p:bold r:id="rId20"/>
      <p:italic r:id="rId21"/>
      <p:boldItalic r:id="rId22"/>
    </p:embeddedFont>
    <p:embeddedFont>
      <p:font typeface="Lato Bold" panose="020F0502020204030203" charset="0"/>
      <p:bold r:id="rId23"/>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p:scale>
          <a:sx n="66" d="100"/>
          <a:sy n="66" d="100"/>
        </p:scale>
        <p:origin x="792" y="1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font" Target="fonts/font3.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10" Type="http://schemas.openxmlformats.org/officeDocument/2006/relationships/slide" Target="slides/slide8.xml"/><Relationship Id="rId19" Type="http://schemas.openxmlformats.org/officeDocument/2006/relationships/font" Target="fonts/font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10/6/2024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p:spPr>
      </p:sp>
      <p:sp>
        <p:nvSpPr>
          <p:cNvPr id="3" name="Shape 1"/>
          <p:cNvSpPr/>
          <p:nvPr/>
        </p:nvSpPr>
        <p:spPr>
          <a:xfrm>
            <a:off x="0" y="0"/>
            <a:ext cx="14630400" cy="8229600"/>
          </a:xfrm>
          <a:prstGeom prst="rect">
            <a:avLst/>
          </a:prstGeom>
          <a:solidFill>
            <a:srgbClr val="EFECE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p:spPr>
      </p:sp>
      <p:sp>
        <p:nvSpPr>
          <p:cNvPr id="3" name="Shape 1"/>
          <p:cNvSpPr/>
          <p:nvPr/>
        </p:nvSpPr>
        <p:spPr>
          <a:xfrm>
            <a:off x="0" y="0"/>
            <a:ext cx="14630400" cy="8229600"/>
          </a:xfrm>
          <a:prstGeom prst="rect">
            <a:avLst/>
          </a:prstGeom>
          <a:solidFill>
            <a:srgbClr val="EFECE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p:spPr>
      </p:sp>
      <p:sp>
        <p:nvSpPr>
          <p:cNvPr id="3" name="Shape 1"/>
          <p:cNvSpPr/>
          <p:nvPr/>
        </p:nvSpPr>
        <p:spPr>
          <a:xfrm>
            <a:off x="0" y="0"/>
            <a:ext cx="14630400" cy="8229600"/>
          </a:xfrm>
          <a:prstGeom prst="rect">
            <a:avLst/>
          </a:prstGeom>
          <a:solidFill>
            <a:srgbClr val="EFECE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p:spPr>
      </p:sp>
      <p:sp>
        <p:nvSpPr>
          <p:cNvPr id="3" name="Shape 1"/>
          <p:cNvSpPr/>
          <p:nvPr/>
        </p:nvSpPr>
        <p:spPr>
          <a:xfrm>
            <a:off x="0" y="0"/>
            <a:ext cx="14630400" cy="8229600"/>
          </a:xfrm>
          <a:prstGeom prst="rect">
            <a:avLst/>
          </a:prstGeom>
          <a:solidFill>
            <a:srgbClr val="EFECE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p:spPr>
      </p:sp>
      <p:sp>
        <p:nvSpPr>
          <p:cNvPr id="3" name="Shape 1"/>
          <p:cNvSpPr/>
          <p:nvPr/>
        </p:nvSpPr>
        <p:spPr>
          <a:xfrm>
            <a:off x="0" y="0"/>
            <a:ext cx="14630400" cy="8229600"/>
          </a:xfrm>
          <a:prstGeom prst="rect">
            <a:avLst/>
          </a:prstGeom>
          <a:solidFill>
            <a:srgbClr val="EFECE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p:spPr>
      </p:sp>
      <p:sp>
        <p:nvSpPr>
          <p:cNvPr id="3" name="Shape 1"/>
          <p:cNvSpPr/>
          <p:nvPr/>
        </p:nvSpPr>
        <p:spPr>
          <a:xfrm>
            <a:off x="0" y="0"/>
            <a:ext cx="14630400" cy="8229600"/>
          </a:xfrm>
          <a:prstGeom prst="rect">
            <a:avLst/>
          </a:prstGeom>
          <a:solidFill>
            <a:srgbClr val="EFECE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p:spPr>
      </p:sp>
      <p:sp>
        <p:nvSpPr>
          <p:cNvPr id="3" name="Shape 1"/>
          <p:cNvSpPr/>
          <p:nvPr/>
        </p:nvSpPr>
        <p:spPr>
          <a:xfrm>
            <a:off x="0" y="0"/>
            <a:ext cx="14630400" cy="8229600"/>
          </a:xfrm>
          <a:prstGeom prst="rect">
            <a:avLst/>
          </a:prstGeom>
          <a:solidFill>
            <a:srgbClr val="EFECE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p:spPr>
      </p:sp>
      <p:sp>
        <p:nvSpPr>
          <p:cNvPr id="3" name="Shape 1"/>
          <p:cNvSpPr/>
          <p:nvPr/>
        </p:nvSpPr>
        <p:spPr>
          <a:xfrm>
            <a:off x="0" y="0"/>
            <a:ext cx="14630400" cy="8229600"/>
          </a:xfrm>
          <a:prstGeom prst="rect">
            <a:avLst/>
          </a:prstGeom>
          <a:solidFill>
            <a:srgbClr val="EFECE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p:spPr>
      </p:sp>
      <p:sp>
        <p:nvSpPr>
          <p:cNvPr id="3" name="Shape 1"/>
          <p:cNvSpPr/>
          <p:nvPr/>
        </p:nvSpPr>
        <p:spPr>
          <a:xfrm>
            <a:off x="0" y="0"/>
            <a:ext cx="14630400" cy="8229600"/>
          </a:xfrm>
          <a:prstGeom prst="rect">
            <a:avLst/>
          </a:prstGeom>
          <a:solidFill>
            <a:srgbClr val="EFECE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p:spPr>
      </p:sp>
      <p:sp>
        <p:nvSpPr>
          <p:cNvPr id="3" name="Shape 1"/>
          <p:cNvSpPr/>
          <p:nvPr/>
        </p:nvSpPr>
        <p:spPr>
          <a:xfrm>
            <a:off x="0" y="0"/>
            <a:ext cx="14630400" cy="8229600"/>
          </a:xfrm>
          <a:prstGeom prst="rect">
            <a:avLst/>
          </a:prstGeom>
          <a:solidFill>
            <a:srgbClr val="EFECE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p:spPr>
      </p:sp>
      <p:sp>
        <p:nvSpPr>
          <p:cNvPr id="3" name="Shape 1"/>
          <p:cNvSpPr/>
          <p:nvPr/>
        </p:nvSpPr>
        <p:spPr>
          <a:xfrm>
            <a:off x="0" y="0"/>
            <a:ext cx="14630400" cy="8229600"/>
          </a:xfrm>
          <a:prstGeom prst="rect">
            <a:avLst/>
          </a:prstGeom>
          <a:solidFill>
            <a:srgbClr val="EFECE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p:spPr>
      </p:sp>
      <p:sp>
        <p:nvSpPr>
          <p:cNvPr id="3" name="Shape 1"/>
          <p:cNvSpPr/>
          <p:nvPr/>
        </p:nvSpPr>
        <p:spPr>
          <a:xfrm>
            <a:off x="0" y="0"/>
            <a:ext cx="14630400" cy="8229600"/>
          </a:xfrm>
          <a:prstGeom prst="rect">
            <a:avLst/>
          </a:prstGeom>
          <a:solidFill>
            <a:srgbClr val="EFECE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p:spPr>
      </p:sp>
      <p:sp>
        <p:nvSpPr>
          <p:cNvPr id="3" name="Shape 1"/>
          <p:cNvSpPr/>
          <p:nvPr/>
        </p:nvSpPr>
        <p:spPr>
          <a:xfrm>
            <a:off x="0" y="0"/>
            <a:ext cx="14630400" cy="8229600"/>
          </a:xfrm>
          <a:prstGeom prst="rect">
            <a:avLst/>
          </a:prstGeom>
          <a:solidFill>
            <a:srgbClr val="EFECE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p:spPr>
      </p:sp>
      <p:sp>
        <p:nvSpPr>
          <p:cNvPr id="3" name="Shape 1"/>
          <p:cNvSpPr/>
          <p:nvPr/>
        </p:nvSpPr>
        <p:spPr>
          <a:xfrm>
            <a:off x="0" y="0"/>
            <a:ext cx="14630400" cy="8229600"/>
          </a:xfrm>
          <a:prstGeom prst="rect">
            <a:avLst/>
          </a:prstGeom>
          <a:solidFill>
            <a:srgbClr val="EFECE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p:spPr>
      </p:sp>
      <p:sp>
        <p:nvSpPr>
          <p:cNvPr id="3" name="Shape 1"/>
          <p:cNvSpPr/>
          <p:nvPr/>
        </p:nvSpPr>
        <p:spPr>
          <a:xfrm>
            <a:off x="0" y="0"/>
            <a:ext cx="14630400" cy="8229600"/>
          </a:xfrm>
          <a:prstGeom prst="rect">
            <a:avLst/>
          </a:prstGeom>
          <a:solidFill>
            <a:srgbClr val="EFECE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DD6CC"/>
          </a:solidFill>
        </p:spPr>
      </p:sp>
      <p:sp>
        <p:nvSpPr>
          <p:cNvPr id="3" name="Shape 1"/>
          <p:cNvSpPr/>
          <p:nvPr/>
        </p:nvSpPr>
        <p:spPr>
          <a:xfrm>
            <a:off x="0" y="0"/>
            <a:ext cx="14630400" cy="8229600"/>
          </a:xfrm>
          <a:prstGeom prst="rect">
            <a:avLst/>
          </a:prstGeom>
          <a:solidFill>
            <a:srgbClr val="EFECE6"/>
          </a:solidFill>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5" Type="http://schemas.openxmlformats.org/officeDocument/2006/relationships/slideLayout" Target="../slideLayouts/slideLayout14.xml"/><Relationship Id="rId10" Type="http://schemas.openxmlformats.org/officeDocument/2006/relationships/theme" Target="../theme/theme2.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7.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7.xml"/><Relationship Id="rId5" Type="http://schemas.openxmlformats.org/officeDocument/2006/relationships/image" Target="../media/image16.png"/><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3" name="Image 1" descr="preencoded.png"/>
          <p:cNvPicPr>
            <a:picLocks noChangeAspect="1"/>
          </p:cNvPicPr>
          <p:nvPr/>
        </p:nvPicPr>
        <p:blipFill>
          <a:blip r:embed="rId4"/>
          <a:stretch>
            <a:fillRect/>
          </a:stretch>
        </p:blipFill>
        <p:spPr>
          <a:xfrm>
            <a:off x="9479518" y="1576745"/>
            <a:ext cx="4815245" cy="5076111"/>
          </a:xfrm>
          <a:prstGeom prst="rect">
            <a:avLst/>
          </a:prstGeom>
        </p:spPr>
      </p:pic>
      <p:sp>
        <p:nvSpPr>
          <p:cNvPr id="4" name="Text 0"/>
          <p:cNvSpPr/>
          <p:nvPr/>
        </p:nvSpPr>
        <p:spPr>
          <a:xfrm>
            <a:off x="335637" y="1226634"/>
            <a:ext cx="8685699" cy="1871253"/>
          </a:xfrm>
          <a:prstGeom prst="rect">
            <a:avLst/>
          </a:prstGeom>
          <a:noFill/>
        </p:spPr>
        <p:txBody>
          <a:bodyPr wrap="square" lIns="0" tIns="0" rIns="0" bIns="0" rtlCol="0" anchor="t"/>
          <a:lstStyle/>
          <a:p>
            <a:pPr marL="0" indent="0">
              <a:lnSpc>
                <a:spcPts val="6600"/>
              </a:lnSpc>
              <a:buNone/>
            </a:pPr>
            <a:r>
              <a:rPr lang="en-US" sz="5250" b="1" u="sng" dirty="0">
                <a:solidFill>
                  <a:srgbClr val="282824"/>
                </a:solidFill>
                <a:latin typeface="Lato Bold" panose="020F0802020204030203" pitchFamily="34" charset="0"/>
                <a:ea typeface="Lato Bold" panose="020F0802020204030203" pitchFamily="34" charset="-122"/>
                <a:cs typeface="Lato Bold" panose="020F0802020204030203" pitchFamily="34" charset="-120"/>
              </a:rPr>
              <a:t>Real-Time Fraud Detection</a:t>
            </a:r>
            <a:endParaRPr lang="en-US" sz="5250" u="sng" dirty="0"/>
          </a:p>
        </p:txBody>
      </p:sp>
      <p:sp>
        <p:nvSpPr>
          <p:cNvPr id="5" name="Text 1"/>
          <p:cNvSpPr/>
          <p:nvPr/>
        </p:nvSpPr>
        <p:spPr>
          <a:xfrm>
            <a:off x="335637" y="2665141"/>
            <a:ext cx="7868840" cy="2523603"/>
          </a:xfrm>
          <a:prstGeom prst="rect">
            <a:avLst/>
          </a:prstGeom>
          <a:noFill/>
        </p:spPr>
        <p:txBody>
          <a:bodyPr wrap="square" lIns="0" tIns="0" rIns="0" bIns="0" rtlCol="0" anchor="t"/>
          <a:lstStyle/>
          <a:p>
            <a:pPr marL="0" indent="0">
              <a:lnSpc>
                <a:spcPts val="3350"/>
              </a:lnSpc>
              <a:buNone/>
            </a:pPr>
            <a:r>
              <a:rPr lang="en-US" sz="2100" dirty="0">
                <a:solidFill>
                  <a:srgbClr val="4A4A45"/>
                </a:solidFill>
                <a:latin typeface="Lato" panose="020F0502020204030203" pitchFamily="34" charset="0"/>
                <a:ea typeface="Lato" panose="020F0502020204030203" pitchFamily="34" charset="-122"/>
                <a:cs typeface="Lato" panose="020F0502020204030203" pitchFamily="34" charset="-120"/>
              </a:rPr>
              <a:t>This presentation outlines the development of a real-time fraud detection system for financial transactions using machine learning. The project aims to identify and prevent fraudulent activities in financial transactions by leveraging advanced machine learning algorithms.</a:t>
            </a:r>
            <a:endParaRPr lang="en-US" sz="2100" dirty="0"/>
          </a:p>
        </p:txBody>
      </p:sp>
      <p:sp>
        <p:nvSpPr>
          <p:cNvPr id="6" name="Text 2"/>
          <p:cNvSpPr/>
          <p:nvPr/>
        </p:nvSpPr>
        <p:spPr>
          <a:xfrm>
            <a:off x="335637" y="5950387"/>
            <a:ext cx="7868841" cy="859155"/>
          </a:xfrm>
          <a:prstGeom prst="rect">
            <a:avLst/>
          </a:prstGeom>
          <a:noFill/>
        </p:spPr>
        <p:txBody>
          <a:bodyPr wrap="square" lIns="0" tIns="0" rIns="0" bIns="0" rtlCol="0" anchor="t"/>
          <a:lstStyle/>
          <a:p>
            <a:pPr marL="0" indent="0">
              <a:lnSpc>
                <a:spcPts val="3350"/>
              </a:lnSpc>
              <a:buNone/>
            </a:pPr>
            <a:r>
              <a:rPr lang="en-US" sz="2100" b="1" dirty="0">
                <a:solidFill>
                  <a:srgbClr val="4A4A45"/>
                </a:solidFill>
                <a:latin typeface="Lato" panose="020F0502020204030203" pitchFamily="34" charset="0"/>
                <a:ea typeface="Lato" panose="020F0502020204030203" pitchFamily="34" charset="-122"/>
                <a:cs typeface="Lato" panose="020F0502020204030203" pitchFamily="34" charset="-120"/>
              </a:rPr>
              <a:t>Team Members:</a:t>
            </a:r>
            <a:r>
              <a:rPr lang="en-US" sz="2100" dirty="0">
                <a:solidFill>
                  <a:srgbClr val="4A4A45"/>
                </a:solidFill>
                <a:latin typeface="Lato" panose="020F0502020204030203" pitchFamily="34" charset="0"/>
                <a:ea typeface="Lato" panose="020F0502020204030203" pitchFamily="34" charset="-122"/>
                <a:cs typeface="Lato" panose="020F0502020204030203" pitchFamily="34" charset="-120"/>
              </a:rPr>
              <a:t> Luxmi Rana ,Ayush Sharma, Shraman, Nitesh, Shadman</a:t>
            </a:r>
            <a:endParaRPr lang="en-US" sz="21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317365" y="257175"/>
            <a:ext cx="7315200" cy="719455"/>
          </a:xfrm>
          <a:prstGeom prst="rect">
            <a:avLst/>
          </a:prstGeom>
          <a:noFill/>
        </p:spPr>
        <p:txBody>
          <a:bodyPr wrap="square" rtlCol="0" anchor="t">
            <a:spAutoFit/>
          </a:bodyPr>
          <a:lstStyle/>
          <a:p>
            <a:pPr marL="0" indent="0">
              <a:lnSpc>
                <a:spcPts val="4900"/>
              </a:lnSpc>
              <a:buNone/>
            </a:pPr>
            <a:r>
              <a:rPr lang="en-IN" altLang="en-US" sz="3950" b="1" dirty="0">
                <a:solidFill>
                  <a:srgbClr val="282824"/>
                </a:solidFill>
                <a:latin typeface="Lato Bold" panose="020F0802020204030203" pitchFamily="34" charset="0"/>
                <a:ea typeface="Lato Bold" panose="020F0802020204030203" pitchFamily="34" charset="-122"/>
                <a:cs typeface="Lato Bold" panose="020F0802020204030203" pitchFamily="34" charset="-120"/>
                <a:sym typeface="+mn-ea"/>
              </a:rPr>
              <a:t>Images of Project</a:t>
            </a:r>
          </a:p>
        </p:txBody>
      </p:sp>
      <p:sp>
        <p:nvSpPr>
          <p:cNvPr id="6" name="Text Box 5"/>
          <p:cNvSpPr txBox="1"/>
          <p:nvPr/>
        </p:nvSpPr>
        <p:spPr>
          <a:xfrm>
            <a:off x="350520" y="1010920"/>
            <a:ext cx="7315200" cy="387414"/>
          </a:xfrm>
          <a:prstGeom prst="rect">
            <a:avLst/>
          </a:prstGeom>
          <a:noFill/>
        </p:spPr>
        <p:txBody>
          <a:bodyPr wrap="square" rtlCol="0" anchor="t">
            <a:spAutoFit/>
          </a:bodyPr>
          <a:lstStyle/>
          <a:p>
            <a:pPr marL="0" indent="0">
              <a:lnSpc>
                <a:spcPts val="2500"/>
              </a:lnSpc>
              <a:buNone/>
            </a:pPr>
            <a:r>
              <a:rPr lang="en-IN"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D</a:t>
            </a:r>
            <a:r>
              <a:rPr sz="2000" b="1" u="sng" dirty="0" err="1">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ocker</a:t>
            </a:r>
            <a:r>
              <a:rPr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 </a:t>
            </a:r>
            <a:r>
              <a:rPr lang="en-IN"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I</a:t>
            </a:r>
            <a:r>
              <a:rPr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mage</a:t>
            </a:r>
          </a:p>
        </p:txBody>
      </p:sp>
      <p:pic>
        <p:nvPicPr>
          <p:cNvPr id="5" name="Picture 4">
            <a:extLst>
              <a:ext uri="{FF2B5EF4-FFF2-40B4-BE49-F238E27FC236}">
                <a16:creationId xmlns:a16="http://schemas.microsoft.com/office/drawing/2014/main" id="{BC89EFA2-D197-7DD9-A30E-88BEFD550D60}"/>
              </a:ext>
            </a:extLst>
          </p:cNvPr>
          <p:cNvPicPr>
            <a:picLocks noChangeAspect="1"/>
          </p:cNvPicPr>
          <p:nvPr/>
        </p:nvPicPr>
        <p:blipFill>
          <a:blip r:embed="rId3"/>
          <a:srcRect t="1604" r="38819" b="6239"/>
          <a:stretch/>
        </p:blipFill>
        <p:spPr>
          <a:xfrm>
            <a:off x="8385717" y="1862253"/>
            <a:ext cx="5854390" cy="5765181"/>
          </a:xfrm>
          <a:prstGeom prst="rect">
            <a:avLst/>
          </a:prstGeom>
        </p:spPr>
      </p:pic>
      <p:pic>
        <p:nvPicPr>
          <p:cNvPr id="8" name="Picture 7">
            <a:extLst>
              <a:ext uri="{FF2B5EF4-FFF2-40B4-BE49-F238E27FC236}">
                <a16:creationId xmlns:a16="http://schemas.microsoft.com/office/drawing/2014/main" id="{6E686AC7-1842-A1E6-E7B6-EFBE12D5649C}"/>
              </a:ext>
            </a:extLst>
          </p:cNvPr>
          <p:cNvPicPr>
            <a:picLocks noChangeAspect="1"/>
          </p:cNvPicPr>
          <p:nvPr/>
        </p:nvPicPr>
        <p:blipFill>
          <a:blip r:embed="rId4"/>
          <a:srcRect l="-26018" t="4192" r="26656" b="9454"/>
          <a:stretch/>
        </p:blipFill>
        <p:spPr>
          <a:xfrm>
            <a:off x="-1215333" y="1862253"/>
            <a:ext cx="9190298" cy="576518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317365" y="257175"/>
            <a:ext cx="7315200" cy="719455"/>
          </a:xfrm>
          <a:prstGeom prst="rect">
            <a:avLst/>
          </a:prstGeom>
          <a:noFill/>
        </p:spPr>
        <p:txBody>
          <a:bodyPr wrap="square" rtlCol="0" anchor="t">
            <a:spAutoFit/>
          </a:bodyPr>
          <a:lstStyle/>
          <a:p>
            <a:pPr marL="0" indent="0">
              <a:lnSpc>
                <a:spcPts val="4900"/>
              </a:lnSpc>
              <a:buNone/>
            </a:pPr>
            <a:r>
              <a:rPr lang="en-IN" altLang="en-US" sz="3950" b="1" dirty="0">
                <a:solidFill>
                  <a:srgbClr val="282824"/>
                </a:solidFill>
                <a:latin typeface="Lato Bold" panose="020F0802020204030203" pitchFamily="34" charset="0"/>
                <a:ea typeface="Lato Bold" panose="020F0802020204030203" pitchFamily="34" charset="-122"/>
                <a:cs typeface="Lato Bold" panose="020F0802020204030203" pitchFamily="34" charset="-120"/>
                <a:sym typeface="+mn-ea"/>
              </a:rPr>
              <a:t>Images of Project</a:t>
            </a:r>
          </a:p>
        </p:txBody>
      </p:sp>
      <p:sp>
        <p:nvSpPr>
          <p:cNvPr id="6" name="Text Box 5"/>
          <p:cNvSpPr txBox="1"/>
          <p:nvPr/>
        </p:nvSpPr>
        <p:spPr>
          <a:xfrm>
            <a:off x="138647" y="976630"/>
            <a:ext cx="7315200" cy="387414"/>
          </a:xfrm>
          <a:prstGeom prst="rect">
            <a:avLst/>
          </a:prstGeom>
          <a:noFill/>
        </p:spPr>
        <p:txBody>
          <a:bodyPr wrap="square" rtlCol="0" anchor="t">
            <a:spAutoFit/>
          </a:bodyPr>
          <a:lstStyle/>
          <a:p>
            <a:pPr marL="0" indent="0">
              <a:lnSpc>
                <a:spcPts val="2500"/>
              </a:lnSpc>
              <a:buNone/>
            </a:pPr>
            <a:r>
              <a:rPr lang="en-IN"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Web App Images on localhost:8501</a:t>
            </a:r>
            <a:endParaRPr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endParaRPr>
          </a:p>
        </p:txBody>
      </p:sp>
      <p:pic>
        <p:nvPicPr>
          <p:cNvPr id="10" name="Picture 9">
            <a:extLst>
              <a:ext uri="{FF2B5EF4-FFF2-40B4-BE49-F238E27FC236}">
                <a16:creationId xmlns:a16="http://schemas.microsoft.com/office/drawing/2014/main" id="{432BD2D6-A07F-239D-BC03-4F08E3BF1A87}"/>
              </a:ext>
            </a:extLst>
          </p:cNvPr>
          <p:cNvPicPr>
            <a:picLocks noChangeAspect="1"/>
          </p:cNvPicPr>
          <p:nvPr/>
        </p:nvPicPr>
        <p:blipFill>
          <a:blip r:embed="rId3"/>
          <a:srcRect r="19668" b="5285"/>
          <a:stretch/>
        </p:blipFill>
        <p:spPr>
          <a:xfrm>
            <a:off x="2" y="1505415"/>
            <a:ext cx="6913754" cy="5864833"/>
          </a:xfrm>
          <a:prstGeom prst="rect">
            <a:avLst/>
          </a:prstGeom>
        </p:spPr>
      </p:pic>
      <p:pic>
        <p:nvPicPr>
          <p:cNvPr id="12" name="Picture 11">
            <a:extLst>
              <a:ext uri="{FF2B5EF4-FFF2-40B4-BE49-F238E27FC236}">
                <a16:creationId xmlns:a16="http://schemas.microsoft.com/office/drawing/2014/main" id="{A5584493-1B91-A5F5-113C-2B8F3D97E221}"/>
              </a:ext>
            </a:extLst>
          </p:cNvPr>
          <p:cNvPicPr>
            <a:picLocks noChangeAspect="1"/>
          </p:cNvPicPr>
          <p:nvPr/>
        </p:nvPicPr>
        <p:blipFill>
          <a:blip r:embed="rId4"/>
          <a:srcRect l="24542" t="14057" r="22790" b="5014"/>
          <a:stretch/>
        </p:blipFill>
        <p:spPr>
          <a:xfrm>
            <a:off x="7315200" y="1398588"/>
            <a:ext cx="6908933" cy="597166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317365" y="257175"/>
            <a:ext cx="7315200" cy="719455"/>
          </a:xfrm>
          <a:prstGeom prst="rect">
            <a:avLst/>
          </a:prstGeom>
          <a:noFill/>
        </p:spPr>
        <p:txBody>
          <a:bodyPr wrap="square" rtlCol="0" anchor="t">
            <a:spAutoFit/>
          </a:bodyPr>
          <a:lstStyle/>
          <a:p>
            <a:pPr marL="0" indent="0">
              <a:lnSpc>
                <a:spcPts val="4900"/>
              </a:lnSpc>
              <a:buNone/>
            </a:pPr>
            <a:r>
              <a:rPr lang="en-IN" altLang="en-US" sz="3950" b="1" dirty="0">
                <a:solidFill>
                  <a:srgbClr val="282824"/>
                </a:solidFill>
                <a:latin typeface="Lato Bold" panose="020F0802020204030203" pitchFamily="34" charset="0"/>
                <a:ea typeface="Lato Bold" panose="020F0802020204030203" pitchFamily="34" charset="-122"/>
                <a:cs typeface="Lato Bold" panose="020F0802020204030203" pitchFamily="34" charset="-120"/>
                <a:sym typeface="+mn-ea"/>
              </a:rPr>
              <a:t>Images of Project</a:t>
            </a:r>
          </a:p>
        </p:txBody>
      </p:sp>
      <p:sp>
        <p:nvSpPr>
          <p:cNvPr id="6" name="Text Box 5"/>
          <p:cNvSpPr txBox="1"/>
          <p:nvPr/>
        </p:nvSpPr>
        <p:spPr>
          <a:xfrm>
            <a:off x="121920" y="1143635"/>
            <a:ext cx="7315200" cy="708014"/>
          </a:xfrm>
          <a:prstGeom prst="rect">
            <a:avLst/>
          </a:prstGeom>
          <a:noFill/>
        </p:spPr>
        <p:txBody>
          <a:bodyPr wrap="square" rtlCol="0" anchor="t">
            <a:spAutoFit/>
          </a:bodyPr>
          <a:lstStyle/>
          <a:p>
            <a:pPr>
              <a:lnSpc>
                <a:spcPts val="2500"/>
              </a:lnSpc>
            </a:pPr>
            <a:r>
              <a:rPr lang="en-IN"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Web App Images on localhost:8501</a:t>
            </a:r>
          </a:p>
          <a:p>
            <a:pPr marL="0" indent="0">
              <a:lnSpc>
                <a:spcPts val="2500"/>
              </a:lnSpc>
              <a:buNone/>
            </a:pPr>
            <a:endParaRPr lang="en-IN"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endParaRPr>
          </a:p>
        </p:txBody>
      </p:sp>
      <p:pic>
        <p:nvPicPr>
          <p:cNvPr id="5" name="Picture 4">
            <a:extLst>
              <a:ext uri="{FF2B5EF4-FFF2-40B4-BE49-F238E27FC236}">
                <a16:creationId xmlns:a16="http://schemas.microsoft.com/office/drawing/2014/main" id="{13A5EB64-6D74-86D1-FAB7-7A30F1A52F7E}"/>
              </a:ext>
            </a:extLst>
          </p:cNvPr>
          <p:cNvPicPr>
            <a:picLocks noChangeAspect="1"/>
          </p:cNvPicPr>
          <p:nvPr/>
        </p:nvPicPr>
        <p:blipFill>
          <a:blip r:embed="rId3"/>
          <a:srcRect l="24129" t="16258" r="25714" b="11420"/>
          <a:stretch/>
        </p:blipFill>
        <p:spPr>
          <a:xfrm>
            <a:off x="0" y="1740121"/>
            <a:ext cx="4611773" cy="6054319"/>
          </a:xfrm>
          <a:prstGeom prst="rect">
            <a:avLst/>
          </a:prstGeom>
        </p:spPr>
      </p:pic>
      <p:pic>
        <p:nvPicPr>
          <p:cNvPr id="8" name="Picture 7">
            <a:extLst>
              <a:ext uri="{FF2B5EF4-FFF2-40B4-BE49-F238E27FC236}">
                <a16:creationId xmlns:a16="http://schemas.microsoft.com/office/drawing/2014/main" id="{38EB0402-0C1E-F720-9AB0-564DB825EF9C}"/>
              </a:ext>
            </a:extLst>
          </p:cNvPr>
          <p:cNvPicPr>
            <a:picLocks noChangeAspect="1"/>
          </p:cNvPicPr>
          <p:nvPr/>
        </p:nvPicPr>
        <p:blipFill>
          <a:blip r:embed="rId4"/>
          <a:srcRect l="23552" t="15041" r="22942" b="6233"/>
          <a:stretch/>
        </p:blipFill>
        <p:spPr>
          <a:xfrm>
            <a:off x="4741509" y="1740121"/>
            <a:ext cx="4893147" cy="6054319"/>
          </a:xfrm>
          <a:prstGeom prst="rect">
            <a:avLst/>
          </a:prstGeom>
        </p:spPr>
      </p:pic>
      <p:pic>
        <p:nvPicPr>
          <p:cNvPr id="10" name="Picture 9">
            <a:extLst>
              <a:ext uri="{FF2B5EF4-FFF2-40B4-BE49-F238E27FC236}">
                <a16:creationId xmlns:a16="http://schemas.microsoft.com/office/drawing/2014/main" id="{B927AF82-C337-B947-E0FF-65C5B840D1CF}"/>
              </a:ext>
            </a:extLst>
          </p:cNvPr>
          <p:cNvPicPr>
            <a:picLocks noChangeAspect="1"/>
          </p:cNvPicPr>
          <p:nvPr/>
        </p:nvPicPr>
        <p:blipFill>
          <a:blip r:embed="rId5"/>
          <a:srcRect l="25991" t="13897" r="27439" b="7317"/>
          <a:stretch/>
        </p:blipFill>
        <p:spPr>
          <a:xfrm>
            <a:off x="9689658" y="1740120"/>
            <a:ext cx="4705815" cy="605431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57A4E4A-5EE3-54EB-59A0-9C91D32924D4}"/>
              </a:ext>
            </a:extLst>
          </p:cNvPr>
          <p:cNvSpPr txBox="1"/>
          <p:nvPr/>
        </p:nvSpPr>
        <p:spPr>
          <a:xfrm>
            <a:off x="532435" y="416688"/>
            <a:ext cx="9530942" cy="523220"/>
          </a:xfrm>
          <a:prstGeom prst="rect">
            <a:avLst/>
          </a:prstGeom>
          <a:noFill/>
        </p:spPr>
        <p:txBody>
          <a:bodyPr wrap="none" rtlCol="0">
            <a:spAutoFit/>
          </a:bodyPr>
          <a:lstStyle/>
          <a:p>
            <a:r>
              <a:rPr lang="en-US" sz="2800" b="1" dirty="0"/>
              <a:t>Comparison of models using Oversampling and Undersampling</a:t>
            </a:r>
            <a:endParaRPr lang="en-IN" sz="2800" b="1" dirty="0"/>
          </a:p>
        </p:txBody>
      </p:sp>
      <p:pic>
        <p:nvPicPr>
          <p:cNvPr id="4" name="Picture 3">
            <a:extLst>
              <a:ext uri="{FF2B5EF4-FFF2-40B4-BE49-F238E27FC236}">
                <a16:creationId xmlns:a16="http://schemas.microsoft.com/office/drawing/2014/main" id="{B2B67A72-8148-A7E7-BB32-9986A79E516E}"/>
              </a:ext>
            </a:extLst>
          </p:cNvPr>
          <p:cNvPicPr>
            <a:picLocks noChangeAspect="1"/>
          </p:cNvPicPr>
          <p:nvPr/>
        </p:nvPicPr>
        <p:blipFill>
          <a:blip r:embed="rId2"/>
          <a:srcRect l="23655" t="31787" r="39162" b="16032"/>
          <a:stretch/>
        </p:blipFill>
        <p:spPr>
          <a:xfrm>
            <a:off x="532435" y="1504709"/>
            <a:ext cx="6273479" cy="6134582"/>
          </a:xfrm>
          <a:prstGeom prst="rect">
            <a:avLst/>
          </a:prstGeom>
        </p:spPr>
      </p:pic>
      <p:pic>
        <p:nvPicPr>
          <p:cNvPr id="6" name="Picture 5">
            <a:extLst>
              <a:ext uri="{FF2B5EF4-FFF2-40B4-BE49-F238E27FC236}">
                <a16:creationId xmlns:a16="http://schemas.microsoft.com/office/drawing/2014/main" id="{CCEEEBF9-478E-127F-8EDF-E113EF3C041A}"/>
              </a:ext>
            </a:extLst>
          </p:cNvPr>
          <p:cNvPicPr>
            <a:picLocks noChangeAspect="1"/>
          </p:cNvPicPr>
          <p:nvPr/>
        </p:nvPicPr>
        <p:blipFill>
          <a:blip r:embed="rId3"/>
          <a:srcRect l="23576" t="32771" r="39082" b="15049"/>
          <a:stretch/>
        </p:blipFill>
        <p:spPr>
          <a:xfrm>
            <a:off x="7153153" y="1504709"/>
            <a:ext cx="6886937" cy="6134582"/>
          </a:xfrm>
          <a:prstGeom prst="rect">
            <a:avLst/>
          </a:prstGeom>
        </p:spPr>
      </p:pic>
    </p:spTree>
    <p:extLst>
      <p:ext uri="{BB962C8B-B14F-4D97-AF65-F5344CB8AC3E}">
        <p14:creationId xmlns:p14="http://schemas.microsoft.com/office/powerpoint/2010/main" val="22098527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317365" y="257175"/>
            <a:ext cx="7315200" cy="719455"/>
          </a:xfrm>
          <a:prstGeom prst="rect">
            <a:avLst/>
          </a:prstGeom>
          <a:noFill/>
        </p:spPr>
        <p:txBody>
          <a:bodyPr wrap="square" rtlCol="0" anchor="t">
            <a:spAutoFit/>
          </a:bodyPr>
          <a:lstStyle/>
          <a:p>
            <a:pPr marL="0" indent="0">
              <a:lnSpc>
                <a:spcPts val="4900"/>
              </a:lnSpc>
              <a:buNone/>
            </a:pPr>
            <a:r>
              <a:rPr lang="en-IN" altLang="en-US" sz="3950" b="1" dirty="0">
                <a:solidFill>
                  <a:srgbClr val="282824"/>
                </a:solidFill>
                <a:latin typeface="Lato Bold" panose="020F0802020204030203" pitchFamily="34" charset="0"/>
                <a:ea typeface="Lato Bold" panose="020F0802020204030203" pitchFamily="34" charset="-122"/>
                <a:cs typeface="Lato Bold" panose="020F0802020204030203" pitchFamily="34" charset="-120"/>
                <a:sym typeface="+mn-ea"/>
              </a:rPr>
              <a:t>Images of Project</a:t>
            </a:r>
          </a:p>
        </p:txBody>
      </p:sp>
      <p:sp>
        <p:nvSpPr>
          <p:cNvPr id="6" name="Text Box 5"/>
          <p:cNvSpPr txBox="1"/>
          <p:nvPr/>
        </p:nvSpPr>
        <p:spPr>
          <a:xfrm>
            <a:off x="121920" y="1143635"/>
            <a:ext cx="7315200" cy="411480"/>
          </a:xfrm>
          <a:prstGeom prst="rect">
            <a:avLst/>
          </a:prstGeom>
          <a:noFill/>
        </p:spPr>
        <p:txBody>
          <a:bodyPr wrap="square" rtlCol="0" anchor="t">
            <a:spAutoFit/>
          </a:bodyPr>
          <a:lstStyle/>
          <a:p>
            <a:pPr marL="0" indent="0">
              <a:lnSpc>
                <a:spcPts val="2500"/>
              </a:lnSpc>
              <a:buNone/>
            </a:pPr>
            <a:r>
              <a:rPr lang="en-US" sz="2000" u="sng" dirty="0">
                <a:sym typeface="+mn-ea"/>
              </a:rPr>
              <a:t>Accuracy obtained using the models</a:t>
            </a:r>
            <a:r>
              <a:rPr lang="en-IN" altLang="en-US" sz="2000" u="sng" dirty="0">
                <a:sym typeface="+mn-ea"/>
              </a:rPr>
              <a:t> :</a:t>
            </a:r>
            <a:endParaRPr lang="en-IN" altLang="en-US"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endParaRPr>
          </a:p>
        </p:txBody>
      </p:sp>
      <p:pic>
        <p:nvPicPr>
          <p:cNvPr id="3" name="Picture 2"/>
          <p:cNvPicPr>
            <a:picLocks noChangeAspect="1"/>
          </p:cNvPicPr>
          <p:nvPr/>
        </p:nvPicPr>
        <p:blipFill>
          <a:blip r:embed="rId3"/>
          <a:stretch>
            <a:fillRect/>
          </a:stretch>
        </p:blipFill>
        <p:spPr>
          <a:xfrm>
            <a:off x="2373630" y="1847850"/>
            <a:ext cx="9883140" cy="45339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317365" y="257175"/>
            <a:ext cx="7315200" cy="719455"/>
          </a:xfrm>
          <a:prstGeom prst="rect">
            <a:avLst/>
          </a:prstGeom>
          <a:noFill/>
        </p:spPr>
        <p:txBody>
          <a:bodyPr wrap="square" rtlCol="0" anchor="t">
            <a:spAutoFit/>
          </a:bodyPr>
          <a:lstStyle/>
          <a:p>
            <a:pPr marL="0" indent="0">
              <a:lnSpc>
                <a:spcPts val="4900"/>
              </a:lnSpc>
              <a:buNone/>
            </a:pPr>
            <a:r>
              <a:rPr lang="en-IN" altLang="en-US" sz="3950" b="1" dirty="0">
                <a:solidFill>
                  <a:srgbClr val="282824"/>
                </a:solidFill>
                <a:latin typeface="Lato Bold" panose="020F0802020204030203" pitchFamily="34" charset="0"/>
                <a:ea typeface="Lato Bold" panose="020F0802020204030203" pitchFamily="34" charset="-122"/>
                <a:cs typeface="Lato Bold" panose="020F0802020204030203" pitchFamily="34" charset="-120"/>
                <a:sym typeface="+mn-ea"/>
              </a:rPr>
              <a:t>Images of Project</a:t>
            </a:r>
          </a:p>
        </p:txBody>
      </p:sp>
      <p:sp>
        <p:nvSpPr>
          <p:cNvPr id="3" name="Text Box 2"/>
          <p:cNvSpPr txBox="1"/>
          <p:nvPr/>
        </p:nvSpPr>
        <p:spPr>
          <a:xfrm>
            <a:off x="336550" y="1055370"/>
            <a:ext cx="7315200" cy="411480"/>
          </a:xfrm>
          <a:prstGeom prst="rect">
            <a:avLst/>
          </a:prstGeom>
          <a:noFill/>
        </p:spPr>
        <p:txBody>
          <a:bodyPr wrap="square" rtlCol="0" anchor="t">
            <a:spAutoFit/>
          </a:bodyPr>
          <a:lstStyle/>
          <a:p>
            <a:pPr marL="0" indent="0">
              <a:lnSpc>
                <a:spcPts val="2500"/>
              </a:lnSpc>
              <a:buNone/>
            </a:pPr>
            <a:r>
              <a:rPr lang="en-IN" altLang="en-US"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G</a:t>
            </a:r>
            <a:r>
              <a:rPr lang="en-US"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it </a:t>
            </a:r>
            <a:r>
              <a:rPr lang="en-IN" altLang="en-US"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H</a:t>
            </a:r>
            <a:r>
              <a:rPr lang="en-US"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ub</a:t>
            </a:r>
            <a:r>
              <a:rPr lang="en-IN" altLang="en-US"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 :</a:t>
            </a:r>
          </a:p>
        </p:txBody>
      </p:sp>
      <p:pic>
        <p:nvPicPr>
          <p:cNvPr id="6" name="Picture 5">
            <a:extLst>
              <a:ext uri="{FF2B5EF4-FFF2-40B4-BE49-F238E27FC236}">
                <a16:creationId xmlns:a16="http://schemas.microsoft.com/office/drawing/2014/main" id="{BB865DA6-E6EE-E91D-4DB0-54326B1DFCDB}"/>
              </a:ext>
            </a:extLst>
          </p:cNvPr>
          <p:cNvPicPr>
            <a:picLocks noChangeAspect="1"/>
          </p:cNvPicPr>
          <p:nvPr/>
        </p:nvPicPr>
        <p:blipFill>
          <a:blip r:embed="rId2"/>
          <a:srcRect t="11868" r="30729" b="5285"/>
          <a:stretch/>
        </p:blipFill>
        <p:spPr>
          <a:xfrm>
            <a:off x="127322" y="1485662"/>
            <a:ext cx="6668428" cy="6486763"/>
          </a:xfrm>
          <a:prstGeom prst="rect">
            <a:avLst/>
          </a:prstGeom>
        </p:spPr>
      </p:pic>
      <p:pic>
        <p:nvPicPr>
          <p:cNvPr id="8" name="Picture 7">
            <a:extLst>
              <a:ext uri="{FF2B5EF4-FFF2-40B4-BE49-F238E27FC236}">
                <a16:creationId xmlns:a16="http://schemas.microsoft.com/office/drawing/2014/main" id="{93A936F0-A5BA-3220-18C5-F8DC2B002704}"/>
              </a:ext>
            </a:extLst>
          </p:cNvPr>
          <p:cNvPicPr>
            <a:picLocks noChangeAspect="1"/>
          </p:cNvPicPr>
          <p:nvPr/>
        </p:nvPicPr>
        <p:blipFill>
          <a:blip r:embed="rId3"/>
          <a:srcRect t="10566" r="32847" b="17583"/>
          <a:stretch/>
        </p:blipFill>
        <p:spPr>
          <a:xfrm>
            <a:off x="7260737" y="1466849"/>
            <a:ext cx="6986655" cy="65055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39522" y="1603177"/>
            <a:ext cx="6711077" cy="838914"/>
          </a:xfrm>
          <a:prstGeom prst="rect">
            <a:avLst/>
          </a:prstGeom>
          <a:noFill/>
        </p:spPr>
        <p:txBody>
          <a:bodyPr wrap="none" lIns="0" tIns="0" rIns="0" bIns="0" rtlCol="0" anchor="t"/>
          <a:lstStyle/>
          <a:p>
            <a:pPr marL="0" indent="0">
              <a:lnSpc>
                <a:spcPts val="6600"/>
              </a:lnSpc>
              <a:buNone/>
            </a:pPr>
            <a:r>
              <a:rPr lang="en-US" sz="5250" b="1" u="sng" dirty="0">
                <a:solidFill>
                  <a:srgbClr val="282824"/>
                </a:solidFill>
                <a:latin typeface="Lato Bold" panose="020F0802020204030203" pitchFamily="34" charset="0"/>
                <a:ea typeface="Lato Bold" panose="020F0802020204030203" pitchFamily="34" charset="-122"/>
                <a:cs typeface="Lato Bold" panose="020F0802020204030203" pitchFamily="34" charset="-120"/>
              </a:rPr>
              <a:t>Project Objective</a:t>
            </a:r>
            <a:endParaRPr lang="en-US" sz="5250" u="sng" dirty="0"/>
          </a:p>
        </p:txBody>
      </p:sp>
      <p:sp>
        <p:nvSpPr>
          <p:cNvPr id="3" name="Text 1"/>
          <p:cNvSpPr/>
          <p:nvPr/>
        </p:nvSpPr>
        <p:spPr>
          <a:xfrm>
            <a:off x="939522" y="2978944"/>
            <a:ext cx="12751356" cy="859155"/>
          </a:xfrm>
          <a:prstGeom prst="rect">
            <a:avLst/>
          </a:prstGeom>
          <a:noFill/>
        </p:spPr>
        <p:txBody>
          <a:bodyPr wrap="square" lIns="0" tIns="0" rIns="0" bIns="0" rtlCol="0" anchor="t"/>
          <a:lstStyle/>
          <a:p>
            <a:pPr marL="0" indent="0">
              <a:lnSpc>
                <a:spcPts val="3350"/>
              </a:lnSpc>
              <a:buNone/>
            </a:pPr>
            <a:r>
              <a:rPr lang="en-US" sz="2100" dirty="0">
                <a:solidFill>
                  <a:srgbClr val="4A4A45"/>
                </a:solidFill>
                <a:latin typeface="Lato" panose="020F0502020204030203" pitchFamily="34" charset="0"/>
                <a:ea typeface="Lato" panose="020F0502020204030203" pitchFamily="34" charset="-122"/>
                <a:cs typeface="Lato" panose="020F0502020204030203" pitchFamily="34" charset="-120"/>
              </a:rPr>
              <a:t>The objective of this project is to create a real-time fraud detection system for financial transactions using machine learning.</a:t>
            </a:r>
            <a:endParaRPr lang="en-US" sz="2100" dirty="0"/>
          </a:p>
        </p:txBody>
      </p:sp>
      <p:sp>
        <p:nvSpPr>
          <p:cNvPr id="4" name="Text 2"/>
          <p:cNvSpPr/>
          <p:nvPr/>
        </p:nvSpPr>
        <p:spPr>
          <a:xfrm>
            <a:off x="939522" y="4408408"/>
            <a:ext cx="3355538" cy="419338"/>
          </a:xfrm>
          <a:prstGeom prst="rect">
            <a:avLst/>
          </a:prstGeom>
          <a:noFill/>
        </p:spPr>
        <p:txBody>
          <a:bodyPr wrap="none" lIns="0" tIns="0" rIns="0" bIns="0" rtlCol="0" anchor="t"/>
          <a:lstStyle/>
          <a:p>
            <a:pPr marL="0" indent="0">
              <a:lnSpc>
                <a:spcPts val="3300"/>
              </a:lnSpc>
              <a:buNone/>
            </a:pPr>
            <a:r>
              <a:rPr lang="en-US" sz="2600" b="1" dirty="0">
                <a:solidFill>
                  <a:srgbClr val="282824"/>
                </a:solidFill>
                <a:latin typeface="Lato Bold" panose="020F0802020204030203" pitchFamily="34" charset="0"/>
                <a:ea typeface="Lato Bold" panose="020F0802020204030203" pitchFamily="34" charset="-122"/>
                <a:cs typeface="Lato Bold" panose="020F0802020204030203" pitchFamily="34" charset="-120"/>
              </a:rPr>
              <a:t>Goal</a:t>
            </a:r>
            <a:endParaRPr lang="en-US" sz="2600" dirty="0"/>
          </a:p>
        </p:txBody>
      </p:sp>
      <p:sp>
        <p:nvSpPr>
          <p:cNvPr id="5" name="Text 3"/>
          <p:cNvSpPr/>
          <p:nvPr/>
        </p:nvSpPr>
        <p:spPr>
          <a:xfrm>
            <a:off x="939522" y="5096113"/>
            <a:ext cx="6048256" cy="859155"/>
          </a:xfrm>
          <a:prstGeom prst="rect">
            <a:avLst/>
          </a:prstGeom>
          <a:noFill/>
        </p:spPr>
        <p:txBody>
          <a:bodyPr wrap="square" lIns="0" tIns="0" rIns="0" bIns="0" rtlCol="0" anchor="t"/>
          <a:lstStyle/>
          <a:p>
            <a:pPr marL="0" indent="0">
              <a:lnSpc>
                <a:spcPts val="3350"/>
              </a:lnSpc>
              <a:buNone/>
            </a:pPr>
            <a:r>
              <a:rPr lang="en-US" sz="2100" dirty="0">
                <a:solidFill>
                  <a:srgbClr val="4A4A45"/>
                </a:solidFill>
                <a:latin typeface="Lato" panose="020F0502020204030203" pitchFamily="34" charset="0"/>
                <a:ea typeface="Lato" panose="020F0502020204030203" pitchFamily="34" charset="-122"/>
                <a:cs typeface="Lato" panose="020F0502020204030203" pitchFamily="34" charset="-120"/>
              </a:rPr>
              <a:t>To develop a system that can identify and prevent fraudulent activities in financial transactions.</a:t>
            </a:r>
            <a:endParaRPr lang="en-US" sz="2100" dirty="0"/>
          </a:p>
        </p:txBody>
      </p:sp>
      <p:sp>
        <p:nvSpPr>
          <p:cNvPr id="6" name="Text 4"/>
          <p:cNvSpPr/>
          <p:nvPr/>
        </p:nvSpPr>
        <p:spPr>
          <a:xfrm>
            <a:off x="7650242" y="4408408"/>
            <a:ext cx="3355538" cy="419338"/>
          </a:xfrm>
          <a:prstGeom prst="rect">
            <a:avLst/>
          </a:prstGeom>
          <a:noFill/>
        </p:spPr>
        <p:txBody>
          <a:bodyPr wrap="none" lIns="0" tIns="0" rIns="0" bIns="0" rtlCol="0" anchor="t"/>
          <a:lstStyle/>
          <a:p>
            <a:pPr marL="0" indent="0">
              <a:lnSpc>
                <a:spcPts val="3300"/>
              </a:lnSpc>
              <a:buNone/>
            </a:pPr>
            <a:r>
              <a:rPr lang="en-US" sz="2600" b="1" dirty="0">
                <a:solidFill>
                  <a:srgbClr val="282824"/>
                </a:solidFill>
                <a:latin typeface="Lato Bold" panose="020F0802020204030203" pitchFamily="34" charset="0"/>
                <a:ea typeface="Lato Bold" panose="020F0802020204030203" pitchFamily="34" charset="-122"/>
                <a:cs typeface="Lato Bold" panose="020F0802020204030203" pitchFamily="34" charset="-120"/>
              </a:rPr>
              <a:t>Approach</a:t>
            </a:r>
            <a:endParaRPr lang="en-US" sz="2600" dirty="0"/>
          </a:p>
        </p:txBody>
      </p:sp>
      <p:sp>
        <p:nvSpPr>
          <p:cNvPr id="7" name="Text 5"/>
          <p:cNvSpPr/>
          <p:nvPr/>
        </p:nvSpPr>
        <p:spPr>
          <a:xfrm>
            <a:off x="7650242" y="5096113"/>
            <a:ext cx="6048256" cy="1288733"/>
          </a:xfrm>
          <a:prstGeom prst="rect">
            <a:avLst/>
          </a:prstGeom>
          <a:noFill/>
        </p:spPr>
        <p:txBody>
          <a:bodyPr wrap="square" lIns="0" tIns="0" rIns="0" bIns="0" rtlCol="0" anchor="t"/>
          <a:lstStyle/>
          <a:p>
            <a:pPr marL="0" indent="0">
              <a:lnSpc>
                <a:spcPts val="3350"/>
              </a:lnSpc>
              <a:buNone/>
            </a:pPr>
            <a:r>
              <a:rPr lang="en-US" sz="2100" dirty="0">
                <a:solidFill>
                  <a:srgbClr val="4A4A45"/>
                </a:solidFill>
                <a:latin typeface="Lato" panose="020F0502020204030203" pitchFamily="34" charset="0"/>
                <a:ea typeface="Lato" panose="020F0502020204030203" pitchFamily="34" charset="-122"/>
                <a:cs typeface="Lato" panose="020F0502020204030203" pitchFamily="34" charset="-120"/>
              </a:rPr>
              <a:t>Leveraging advanced machine learning algorithms to analyze transaction data and detect suspicious patterns.</a:t>
            </a:r>
            <a:endParaRPr lang="en-US" sz="2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129884" y="278780"/>
            <a:ext cx="8374566" cy="745038"/>
          </a:xfrm>
          <a:prstGeom prst="rect">
            <a:avLst/>
          </a:prstGeom>
          <a:noFill/>
        </p:spPr>
        <p:txBody>
          <a:bodyPr wrap="none" lIns="0" tIns="0" rIns="0" bIns="0" rtlCol="0" anchor="t"/>
          <a:lstStyle/>
          <a:p>
            <a:pPr marL="0" indent="0">
              <a:lnSpc>
                <a:spcPts val="3350"/>
              </a:lnSpc>
              <a:buNone/>
            </a:pPr>
            <a:r>
              <a:rPr lang="en-US" sz="2650" b="1" dirty="0">
                <a:solidFill>
                  <a:srgbClr val="282824"/>
                </a:solidFill>
                <a:latin typeface="Lato Bold" panose="020F0802020204030203" pitchFamily="34" charset="0"/>
                <a:ea typeface="Lato Bold" panose="020F0802020204030203" pitchFamily="34" charset="-122"/>
                <a:cs typeface="Lato Bold" panose="020F0802020204030203" pitchFamily="34" charset="-120"/>
              </a:rPr>
              <a:t>                                              </a:t>
            </a:r>
            <a:r>
              <a:rPr lang="en-US" sz="3600" b="1" u="sng" dirty="0">
                <a:solidFill>
                  <a:srgbClr val="282824"/>
                </a:solidFill>
                <a:latin typeface="Lato Bold" panose="020F0802020204030203" pitchFamily="34" charset="0"/>
                <a:ea typeface="Lato Bold" panose="020F0802020204030203" pitchFamily="34" charset="-122"/>
                <a:cs typeface="Lato Bold" panose="020F0802020204030203" pitchFamily="34" charset="-120"/>
              </a:rPr>
              <a:t>Project Workflow </a:t>
            </a:r>
            <a:endParaRPr lang="en-US" sz="3600" u="sng" dirty="0"/>
          </a:p>
        </p:txBody>
      </p:sp>
      <p:sp>
        <p:nvSpPr>
          <p:cNvPr id="3" name="Shape 1"/>
          <p:cNvSpPr/>
          <p:nvPr/>
        </p:nvSpPr>
        <p:spPr>
          <a:xfrm>
            <a:off x="676275" y="1297305"/>
            <a:ext cx="15240" cy="6335792"/>
          </a:xfrm>
          <a:prstGeom prst="roundRect">
            <a:avLst>
              <a:gd name="adj" fmla="val 134635"/>
            </a:avLst>
          </a:prstGeom>
          <a:solidFill>
            <a:srgbClr val="CBC5B8"/>
          </a:solidFill>
        </p:spPr>
      </p:sp>
      <p:sp>
        <p:nvSpPr>
          <p:cNvPr id="8" name="Text 6"/>
          <p:cNvSpPr/>
          <p:nvPr/>
        </p:nvSpPr>
        <p:spPr>
          <a:xfrm>
            <a:off x="2696220" y="4322326"/>
            <a:ext cx="12715518" cy="218837"/>
          </a:xfrm>
          <a:prstGeom prst="rect">
            <a:avLst/>
          </a:prstGeom>
          <a:noFill/>
        </p:spPr>
        <p:txBody>
          <a:bodyPr wrap="none" lIns="0" tIns="0" rIns="0" bIns="0" rtlCol="0" anchor="t"/>
          <a:lstStyle/>
          <a:p>
            <a:pPr marL="0" indent="0" algn="l">
              <a:lnSpc>
                <a:spcPts val="1700"/>
              </a:lnSpc>
              <a:buNone/>
            </a:pPr>
            <a:endParaRPr lang="en-US" sz="1050" dirty="0"/>
          </a:p>
        </p:txBody>
      </p:sp>
      <p:pic>
        <p:nvPicPr>
          <p:cNvPr id="40" name="Picture 39">
            <a:extLst>
              <a:ext uri="{FF2B5EF4-FFF2-40B4-BE49-F238E27FC236}">
                <a16:creationId xmlns:a16="http://schemas.microsoft.com/office/drawing/2014/main" id="{B8C93DE5-C4C1-E28A-571A-45A6762E7395}"/>
              </a:ext>
            </a:extLst>
          </p:cNvPr>
          <p:cNvPicPr>
            <a:picLocks noChangeAspect="1"/>
          </p:cNvPicPr>
          <p:nvPr/>
        </p:nvPicPr>
        <p:blipFill>
          <a:blip r:embed="rId3"/>
          <a:stretch>
            <a:fillRect/>
          </a:stretch>
        </p:blipFill>
        <p:spPr>
          <a:xfrm>
            <a:off x="691515" y="1077167"/>
            <a:ext cx="13437080" cy="670638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39522" y="1903333"/>
            <a:ext cx="6841569" cy="838914"/>
          </a:xfrm>
          <a:prstGeom prst="rect">
            <a:avLst/>
          </a:prstGeom>
          <a:noFill/>
        </p:spPr>
        <p:txBody>
          <a:bodyPr wrap="none" lIns="0" tIns="0" rIns="0" bIns="0" rtlCol="0" anchor="t"/>
          <a:lstStyle/>
          <a:p>
            <a:pPr marL="0" indent="0">
              <a:lnSpc>
                <a:spcPts val="6600"/>
              </a:lnSpc>
              <a:buNone/>
            </a:pPr>
            <a:r>
              <a:rPr lang="en-US" sz="5250" b="1" u="sng" dirty="0">
                <a:solidFill>
                  <a:srgbClr val="282824"/>
                </a:solidFill>
                <a:latin typeface="Lato Bold" panose="020F0802020204030203" pitchFamily="34" charset="0"/>
                <a:ea typeface="Lato Bold" panose="020F0802020204030203" pitchFamily="34" charset="-122"/>
                <a:cs typeface="Lato Bold" panose="020F0802020204030203" pitchFamily="34" charset="-120"/>
              </a:rPr>
              <a:t>Tools and Technologies</a:t>
            </a:r>
            <a:endParaRPr lang="en-US" sz="5250" u="sng" dirty="0"/>
          </a:p>
        </p:txBody>
      </p:sp>
      <p:sp>
        <p:nvSpPr>
          <p:cNvPr id="3" name="Text 1"/>
          <p:cNvSpPr/>
          <p:nvPr/>
        </p:nvSpPr>
        <p:spPr>
          <a:xfrm>
            <a:off x="1368862" y="3279100"/>
            <a:ext cx="12322016" cy="429578"/>
          </a:xfrm>
          <a:prstGeom prst="rect">
            <a:avLst/>
          </a:prstGeom>
          <a:noFill/>
        </p:spPr>
        <p:txBody>
          <a:bodyPr wrap="none" lIns="0" tIns="0" rIns="0" bIns="0" rtlCol="0" anchor="t"/>
          <a:lstStyle/>
          <a:p>
            <a:pPr marL="342900" indent="-342900" algn="l">
              <a:lnSpc>
                <a:spcPts val="3350"/>
              </a:lnSpc>
              <a:buSzPct val="100000"/>
              <a:buChar char="•"/>
            </a:pPr>
            <a:r>
              <a:rPr lang="en-US" sz="2100" dirty="0">
                <a:solidFill>
                  <a:srgbClr val="4A4A45"/>
                </a:solidFill>
                <a:latin typeface="Lato" panose="020F0502020204030203" pitchFamily="34" charset="0"/>
                <a:ea typeface="Lato" panose="020F0502020204030203" pitchFamily="34" charset="-122"/>
                <a:cs typeface="Lato" panose="020F0502020204030203" pitchFamily="34" charset="-120"/>
              </a:rPr>
              <a:t>Python (pandas for data manipulation)</a:t>
            </a:r>
            <a:endParaRPr lang="en-US" sz="2100" dirty="0"/>
          </a:p>
        </p:txBody>
      </p:sp>
      <p:sp>
        <p:nvSpPr>
          <p:cNvPr id="4" name="Text 2"/>
          <p:cNvSpPr/>
          <p:nvPr/>
        </p:nvSpPr>
        <p:spPr>
          <a:xfrm>
            <a:off x="1368862" y="3802618"/>
            <a:ext cx="12322016" cy="429578"/>
          </a:xfrm>
          <a:prstGeom prst="rect">
            <a:avLst/>
          </a:prstGeom>
          <a:noFill/>
        </p:spPr>
        <p:txBody>
          <a:bodyPr wrap="none" lIns="0" tIns="0" rIns="0" bIns="0" rtlCol="0" anchor="t"/>
          <a:lstStyle/>
          <a:p>
            <a:pPr marL="342900" indent="-342900" algn="l">
              <a:lnSpc>
                <a:spcPts val="3350"/>
              </a:lnSpc>
              <a:buSzPct val="100000"/>
              <a:buChar char="•"/>
            </a:pPr>
            <a:r>
              <a:rPr lang="en-US" sz="2100" dirty="0">
                <a:solidFill>
                  <a:srgbClr val="4A4A45"/>
                </a:solidFill>
                <a:latin typeface="Lato" panose="020F0502020204030203" pitchFamily="34" charset="0"/>
                <a:ea typeface="Lato" panose="020F0502020204030203" pitchFamily="34" charset="-122"/>
                <a:cs typeface="Lato" panose="020F0502020204030203" pitchFamily="34" charset="-120"/>
              </a:rPr>
              <a:t>MySQL (for database management)</a:t>
            </a:r>
            <a:endParaRPr lang="en-US" sz="2100" dirty="0"/>
          </a:p>
        </p:txBody>
      </p:sp>
      <p:sp>
        <p:nvSpPr>
          <p:cNvPr id="5" name="Text 3"/>
          <p:cNvSpPr/>
          <p:nvPr/>
        </p:nvSpPr>
        <p:spPr>
          <a:xfrm>
            <a:off x="1368862" y="4326136"/>
            <a:ext cx="12322016" cy="429578"/>
          </a:xfrm>
          <a:prstGeom prst="rect">
            <a:avLst/>
          </a:prstGeom>
          <a:noFill/>
        </p:spPr>
        <p:txBody>
          <a:bodyPr wrap="none" lIns="0" tIns="0" rIns="0" bIns="0" rtlCol="0" anchor="t"/>
          <a:lstStyle/>
          <a:p>
            <a:pPr marL="342900" indent="-342900" algn="l">
              <a:lnSpc>
                <a:spcPts val="3350"/>
              </a:lnSpc>
              <a:buSzPct val="100000"/>
              <a:buChar char="•"/>
            </a:pPr>
            <a:r>
              <a:rPr lang="en-US" sz="2100" dirty="0">
                <a:solidFill>
                  <a:srgbClr val="4A4A45"/>
                </a:solidFill>
                <a:latin typeface="Lato" panose="020F0502020204030203" pitchFamily="34" charset="0"/>
                <a:ea typeface="Lato" panose="020F0502020204030203" pitchFamily="34" charset="-122"/>
                <a:cs typeface="Lato" panose="020F0502020204030203" pitchFamily="34" charset="-120"/>
              </a:rPr>
              <a:t>Docker (for containerization)</a:t>
            </a:r>
            <a:endParaRPr lang="en-US" sz="2100" dirty="0"/>
          </a:p>
        </p:txBody>
      </p:sp>
      <p:sp>
        <p:nvSpPr>
          <p:cNvPr id="6" name="Text 4"/>
          <p:cNvSpPr/>
          <p:nvPr/>
        </p:nvSpPr>
        <p:spPr>
          <a:xfrm>
            <a:off x="1368862" y="4849654"/>
            <a:ext cx="12322016" cy="429578"/>
          </a:xfrm>
          <a:prstGeom prst="rect">
            <a:avLst/>
          </a:prstGeom>
          <a:noFill/>
        </p:spPr>
        <p:txBody>
          <a:bodyPr wrap="none" lIns="0" tIns="0" rIns="0" bIns="0" rtlCol="0" anchor="t"/>
          <a:lstStyle/>
          <a:p>
            <a:pPr marL="342900" indent="-342900" algn="l">
              <a:lnSpc>
                <a:spcPts val="3350"/>
              </a:lnSpc>
              <a:buSzPct val="100000"/>
              <a:buChar char="•"/>
            </a:pPr>
            <a:r>
              <a:rPr lang="en-US" sz="2100" dirty="0">
                <a:solidFill>
                  <a:srgbClr val="4A4A45"/>
                </a:solidFill>
                <a:latin typeface="Lato" panose="020F0502020204030203" pitchFamily="34" charset="0"/>
                <a:ea typeface="Lato" panose="020F0502020204030203" pitchFamily="34" charset="-122"/>
                <a:cs typeface="Lato" panose="020F0502020204030203" pitchFamily="34" charset="-120"/>
              </a:rPr>
              <a:t>Scikit-learn (for machine learning models)</a:t>
            </a:r>
            <a:endParaRPr lang="en-US" sz="2100" dirty="0"/>
          </a:p>
        </p:txBody>
      </p:sp>
      <p:sp>
        <p:nvSpPr>
          <p:cNvPr id="7" name="Text 5"/>
          <p:cNvSpPr/>
          <p:nvPr/>
        </p:nvSpPr>
        <p:spPr>
          <a:xfrm>
            <a:off x="1368862" y="5373172"/>
            <a:ext cx="12322016" cy="429578"/>
          </a:xfrm>
          <a:prstGeom prst="rect">
            <a:avLst/>
          </a:prstGeom>
          <a:noFill/>
        </p:spPr>
        <p:txBody>
          <a:bodyPr wrap="none" lIns="0" tIns="0" rIns="0" bIns="0" rtlCol="0" anchor="t"/>
          <a:lstStyle/>
          <a:p>
            <a:pPr marL="342900" indent="-342900" algn="l">
              <a:lnSpc>
                <a:spcPts val="3350"/>
              </a:lnSpc>
              <a:buSzPct val="100000"/>
              <a:buChar char="•"/>
            </a:pPr>
            <a:r>
              <a:rPr lang="en-US" sz="2100" dirty="0">
                <a:solidFill>
                  <a:srgbClr val="4A4A45"/>
                </a:solidFill>
                <a:latin typeface="Lato" panose="020F0502020204030203" pitchFamily="34" charset="0"/>
                <a:ea typeface="Lato" panose="020F0502020204030203" pitchFamily="34" charset="-122"/>
                <a:cs typeface="Lato" panose="020F0502020204030203" pitchFamily="34" charset="-120"/>
              </a:rPr>
              <a:t>Pytest (for testing)</a:t>
            </a:r>
            <a:endParaRPr lang="en-US" sz="2100" dirty="0"/>
          </a:p>
        </p:txBody>
      </p:sp>
      <p:sp>
        <p:nvSpPr>
          <p:cNvPr id="8" name="Text 6"/>
          <p:cNvSpPr/>
          <p:nvPr/>
        </p:nvSpPr>
        <p:spPr>
          <a:xfrm>
            <a:off x="1368862" y="5896689"/>
            <a:ext cx="12322016" cy="429578"/>
          </a:xfrm>
          <a:prstGeom prst="rect">
            <a:avLst/>
          </a:prstGeom>
          <a:noFill/>
        </p:spPr>
        <p:txBody>
          <a:bodyPr wrap="none" lIns="0" tIns="0" rIns="0" bIns="0" rtlCol="0" anchor="t"/>
          <a:lstStyle/>
          <a:p>
            <a:pPr marL="342900" indent="-342900" algn="l">
              <a:lnSpc>
                <a:spcPts val="3350"/>
              </a:lnSpc>
              <a:buSzPct val="100000"/>
              <a:buChar char="•"/>
            </a:pPr>
            <a:r>
              <a:rPr lang="en-US" sz="2100" dirty="0">
                <a:solidFill>
                  <a:srgbClr val="4A4A45"/>
                </a:solidFill>
                <a:latin typeface="Lato" panose="020F0502020204030203" pitchFamily="34" charset="0"/>
                <a:ea typeface="Lato" panose="020F0502020204030203" pitchFamily="34" charset="-122"/>
                <a:cs typeface="Lato" panose="020F0502020204030203" pitchFamily="34" charset="-120"/>
              </a:rPr>
              <a:t>Git/GitHub (for version control)</a:t>
            </a:r>
          </a:p>
          <a:p>
            <a:pPr marL="342900" indent="-342900">
              <a:lnSpc>
                <a:spcPts val="3350"/>
              </a:lnSpc>
              <a:buSzPct val="100000"/>
              <a:buFontTx/>
              <a:buChar char="•"/>
            </a:pPr>
            <a:r>
              <a:rPr lang="en-US" sz="2100" dirty="0">
                <a:solidFill>
                  <a:srgbClr val="4A4A45"/>
                </a:solidFill>
                <a:latin typeface="Lato" panose="020F0502020204030203" pitchFamily="34" charset="0"/>
                <a:ea typeface="Lato" panose="020F0502020204030203" pitchFamily="34" charset="-122"/>
                <a:cs typeface="Lato" panose="020F0502020204030203" pitchFamily="34" charset="-120"/>
              </a:rPr>
              <a:t>Streamlit (for UI)</a:t>
            </a:r>
          </a:p>
          <a:p>
            <a:pPr marL="342900" indent="-342900" algn="l">
              <a:lnSpc>
                <a:spcPts val="3350"/>
              </a:lnSpc>
              <a:buSzPct val="100000"/>
              <a:buChar char="•"/>
            </a:pPr>
            <a:endParaRPr lang="en-US" sz="2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939522" y="312234"/>
            <a:ext cx="6711077" cy="838676"/>
          </a:xfrm>
          <a:prstGeom prst="rect">
            <a:avLst/>
          </a:prstGeom>
          <a:noFill/>
        </p:spPr>
        <p:txBody>
          <a:bodyPr wrap="none" lIns="0" tIns="0" rIns="0" bIns="0" rtlCol="0" anchor="t"/>
          <a:lstStyle/>
          <a:p>
            <a:pPr marL="0" indent="0">
              <a:lnSpc>
                <a:spcPts val="6600"/>
              </a:lnSpc>
              <a:buNone/>
            </a:pPr>
            <a:r>
              <a:rPr lang="en-US" sz="5250" b="1" u="sng" dirty="0">
                <a:solidFill>
                  <a:srgbClr val="282824"/>
                </a:solidFill>
                <a:latin typeface="Lato Bold" panose="020F0802020204030203" pitchFamily="34" charset="0"/>
                <a:ea typeface="Lato Bold" panose="020F0802020204030203" pitchFamily="34" charset="-122"/>
                <a:cs typeface="Lato Bold" panose="020F0802020204030203" pitchFamily="34" charset="-120"/>
              </a:rPr>
              <a:t>Dataset</a:t>
            </a:r>
            <a:endParaRPr lang="en-US" sz="5250" u="sng" dirty="0"/>
          </a:p>
        </p:txBody>
      </p:sp>
      <p:sp>
        <p:nvSpPr>
          <p:cNvPr id="3" name="Text 1"/>
          <p:cNvSpPr/>
          <p:nvPr/>
        </p:nvSpPr>
        <p:spPr>
          <a:xfrm>
            <a:off x="939522" y="3551039"/>
            <a:ext cx="6048256" cy="838676"/>
          </a:xfrm>
          <a:prstGeom prst="rect">
            <a:avLst/>
          </a:prstGeom>
          <a:noFill/>
        </p:spPr>
        <p:txBody>
          <a:bodyPr wrap="square" lIns="0" tIns="0" rIns="0" bIns="0" rtlCol="0" anchor="t"/>
          <a:lstStyle/>
          <a:p>
            <a:pPr marL="0" indent="0">
              <a:lnSpc>
                <a:spcPts val="3300"/>
              </a:lnSpc>
              <a:buNone/>
            </a:pPr>
            <a:endParaRPr lang="en-US" sz="2600" dirty="0"/>
          </a:p>
        </p:txBody>
      </p:sp>
      <p:sp>
        <p:nvSpPr>
          <p:cNvPr id="7" name="TextBox 6">
            <a:extLst>
              <a:ext uri="{FF2B5EF4-FFF2-40B4-BE49-F238E27FC236}">
                <a16:creationId xmlns:a16="http://schemas.microsoft.com/office/drawing/2014/main" id="{8F72553B-BBB6-4BBC-2A89-CA0210B743BD}"/>
              </a:ext>
            </a:extLst>
          </p:cNvPr>
          <p:cNvSpPr txBox="1"/>
          <p:nvPr/>
        </p:nvSpPr>
        <p:spPr>
          <a:xfrm>
            <a:off x="479503" y="1293542"/>
            <a:ext cx="12266342" cy="1477328"/>
          </a:xfrm>
          <a:prstGeom prst="rect">
            <a:avLst/>
          </a:prstGeom>
          <a:noFill/>
        </p:spPr>
        <p:txBody>
          <a:bodyPr wrap="square" rtlCol="0">
            <a:spAutoFit/>
          </a:bodyPr>
          <a:lstStyle/>
          <a:p>
            <a:pPr marL="285750" indent="-285750">
              <a:buFont typeface="Wingdings" panose="05000000000000000000" pitchFamily="2" charset="2"/>
              <a:buChar char="Ø"/>
            </a:pPr>
            <a:r>
              <a:rPr lang="en-US" dirty="0"/>
              <a:t>We used the Credit Card Fraud Detection Dataset from Kaggle.</a:t>
            </a:r>
          </a:p>
          <a:p>
            <a:pPr marL="285750" indent="-285750">
              <a:buFont typeface="Wingdings" panose="05000000000000000000" pitchFamily="2" charset="2"/>
              <a:buChar char="Ø"/>
            </a:pPr>
            <a:r>
              <a:rPr lang="en-US" dirty="0"/>
              <a:t>Features V1, V2, … V28 are the principal components obtained with PCA. Feature 'Time' contains the seconds elapsed between each transaction and the first transaction in the dataset. The feature 'Amount' is the transaction Amount. Feature 'Class' is the response variable and it takes value 1 in case of fraud and 0 otherwise.</a:t>
            </a:r>
          </a:p>
          <a:p>
            <a:pPr marL="285750" indent="-285750">
              <a:buFont typeface="Wingdings" panose="05000000000000000000" pitchFamily="2" charset="2"/>
              <a:buChar char="Ø"/>
            </a:pPr>
            <a:r>
              <a:rPr lang="en-US" dirty="0">
                <a:solidFill>
                  <a:srgbClr val="0070C0"/>
                </a:solidFill>
              </a:rPr>
              <a:t>https://www.kaggle.com/datasets/mlg-ulb/creditcardfraud</a:t>
            </a:r>
          </a:p>
        </p:txBody>
      </p:sp>
      <p:pic>
        <p:nvPicPr>
          <p:cNvPr id="9" name="Picture 8">
            <a:extLst>
              <a:ext uri="{FF2B5EF4-FFF2-40B4-BE49-F238E27FC236}">
                <a16:creationId xmlns:a16="http://schemas.microsoft.com/office/drawing/2014/main" id="{F899C2EC-74D8-1BEF-6BFC-63ED40DAB34A}"/>
              </a:ext>
            </a:extLst>
          </p:cNvPr>
          <p:cNvPicPr>
            <a:picLocks noChangeAspect="1"/>
          </p:cNvPicPr>
          <p:nvPr/>
        </p:nvPicPr>
        <p:blipFill>
          <a:blip r:embed="rId3"/>
          <a:srcRect t="1135" b="61399"/>
          <a:stretch/>
        </p:blipFill>
        <p:spPr>
          <a:xfrm>
            <a:off x="479502" y="3267307"/>
            <a:ext cx="13615639" cy="42151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21281" y="727591"/>
            <a:ext cx="5152311" cy="643890"/>
          </a:xfrm>
          <a:prstGeom prst="rect">
            <a:avLst/>
          </a:prstGeom>
          <a:noFill/>
        </p:spPr>
        <p:txBody>
          <a:bodyPr wrap="none" lIns="0" tIns="0" rIns="0" bIns="0" rtlCol="0" anchor="t"/>
          <a:lstStyle/>
          <a:p>
            <a:pPr marL="0" indent="0">
              <a:lnSpc>
                <a:spcPts val="5050"/>
              </a:lnSpc>
              <a:buNone/>
            </a:pPr>
            <a:r>
              <a:rPr lang="en-US" sz="4050" b="1" dirty="0">
                <a:solidFill>
                  <a:srgbClr val="282824"/>
                </a:solidFill>
                <a:latin typeface="Lato Bold" panose="020F0802020204030203" pitchFamily="34" charset="0"/>
                <a:ea typeface="Lato Bold" panose="020F0802020204030203" pitchFamily="34" charset="-122"/>
                <a:cs typeface="Lato Bold" panose="020F0802020204030203" pitchFamily="34" charset="-120"/>
              </a:rPr>
              <a:t>My Contributions</a:t>
            </a:r>
            <a:endParaRPr lang="en-US" sz="4050" dirty="0"/>
          </a:p>
        </p:txBody>
      </p:sp>
      <p:sp>
        <p:nvSpPr>
          <p:cNvPr id="3" name="Shape 1"/>
          <p:cNvSpPr/>
          <p:nvPr/>
        </p:nvSpPr>
        <p:spPr>
          <a:xfrm>
            <a:off x="721281" y="2015371"/>
            <a:ext cx="360640" cy="360640"/>
          </a:xfrm>
          <a:prstGeom prst="roundRect">
            <a:avLst>
              <a:gd name="adj" fmla="val 8572"/>
            </a:avLst>
          </a:prstGeom>
          <a:solidFill>
            <a:srgbClr val="E5DFD2"/>
          </a:solidFill>
        </p:spPr>
      </p:sp>
      <p:sp>
        <p:nvSpPr>
          <p:cNvPr id="4" name="Text 2"/>
          <p:cNvSpPr/>
          <p:nvPr/>
        </p:nvSpPr>
        <p:spPr>
          <a:xfrm>
            <a:off x="1287899" y="2015371"/>
            <a:ext cx="3722608" cy="322064"/>
          </a:xfrm>
          <a:prstGeom prst="rect">
            <a:avLst/>
          </a:prstGeom>
          <a:noFill/>
        </p:spPr>
        <p:txBody>
          <a:bodyPr wrap="none" lIns="0" tIns="0" rIns="0" bIns="0" rtlCol="0" anchor="t"/>
          <a:lstStyle/>
          <a:p>
            <a:pPr marL="0" indent="0">
              <a:lnSpc>
                <a:spcPts val="2500"/>
              </a:lnSpc>
              <a:buNone/>
            </a:pPr>
            <a:r>
              <a:rPr lang="en-US" sz="2000" b="1" dirty="0">
                <a:solidFill>
                  <a:srgbClr val="4A4A45"/>
                </a:solidFill>
                <a:latin typeface="Lato Bold" panose="020F0802020204030203" pitchFamily="34" charset="0"/>
                <a:ea typeface="Lato Bold" panose="020F0802020204030203" pitchFamily="34" charset="-122"/>
                <a:cs typeface="Lato Bold" panose="020F0802020204030203" pitchFamily="34" charset="-120"/>
              </a:rPr>
              <a:t>Installation of required software</a:t>
            </a:r>
            <a:endParaRPr lang="en-US" sz="2000" dirty="0"/>
          </a:p>
        </p:txBody>
      </p:sp>
      <p:sp>
        <p:nvSpPr>
          <p:cNvPr id="5" name="Text 3"/>
          <p:cNvSpPr/>
          <p:nvPr/>
        </p:nvSpPr>
        <p:spPr>
          <a:xfrm>
            <a:off x="1287899" y="2461022"/>
            <a:ext cx="5924312" cy="989052"/>
          </a:xfrm>
          <a:prstGeom prst="rect">
            <a:avLst/>
          </a:prstGeom>
          <a:noFill/>
        </p:spPr>
        <p:txBody>
          <a:bodyPr wrap="square" lIns="0" tIns="0" rIns="0" bIns="0" rtlCol="0" anchor="t"/>
          <a:lstStyle/>
          <a:p>
            <a:pPr marL="0" indent="0">
              <a:lnSpc>
                <a:spcPts val="2550"/>
              </a:lnSpc>
              <a:buNone/>
            </a:pPr>
            <a:r>
              <a:rPr lang="en-US" sz="1600" dirty="0">
                <a:solidFill>
                  <a:srgbClr val="4A4A45"/>
                </a:solidFill>
                <a:latin typeface="Lato" panose="020F0502020204030203" pitchFamily="34" charset="0"/>
                <a:ea typeface="Lato" panose="020F0502020204030203" pitchFamily="34" charset="-122"/>
                <a:cs typeface="Lato" panose="020F0502020204030203" pitchFamily="34" charset="-120"/>
              </a:rPr>
              <a:t>Installing the necessary software and libraries for the project, including Python, MySQL, Docker, Scikit-learn, Pytest, and Git/GitHub.</a:t>
            </a:r>
            <a:endParaRPr lang="en-US" sz="1600" dirty="0"/>
          </a:p>
        </p:txBody>
      </p:sp>
      <p:sp>
        <p:nvSpPr>
          <p:cNvPr id="6" name="Shape 4"/>
          <p:cNvSpPr/>
          <p:nvPr/>
        </p:nvSpPr>
        <p:spPr>
          <a:xfrm>
            <a:off x="7418189" y="2015371"/>
            <a:ext cx="360640" cy="360640"/>
          </a:xfrm>
          <a:prstGeom prst="roundRect">
            <a:avLst>
              <a:gd name="adj" fmla="val 8572"/>
            </a:avLst>
          </a:prstGeom>
          <a:solidFill>
            <a:srgbClr val="E5DFD2"/>
          </a:solidFill>
        </p:spPr>
      </p:sp>
      <p:sp>
        <p:nvSpPr>
          <p:cNvPr id="7" name="Text 5"/>
          <p:cNvSpPr/>
          <p:nvPr/>
        </p:nvSpPr>
        <p:spPr>
          <a:xfrm>
            <a:off x="7984808" y="2015371"/>
            <a:ext cx="3083362" cy="322064"/>
          </a:xfrm>
          <a:prstGeom prst="rect">
            <a:avLst/>
          </a:prstGeom>
          <a:noFill/>
        </p:spPr>
        <p:txBody>
          <a:bodyPr wrap="none" lIns="0" tIns="0" rIns="0" bIns="0" rtlCol="0" anchor="t"/>
          <a:lstStyle/>
          <a:p>
            <a:pPr marL="0" indent="0">
              <a:lnSpc>
                <a:spcPts val="2500"/>
              </a:lnSpc>
              <a:buNone/>
            </a:pPr>
            <a:r>
              <a:rPr lang="en-US" sz="2000" b="1" dirty="0">
                <a:solidFill>
                  <a:srgbClr val="4A4A45"/>
                </a:solidFill>
                <a:latin typeface="Lato Bold" panose="020F0802020204030203" pitchFamily="34" charset="0"/>
                <a:ea typeface="Lato Bold" panose="020F0802020204030203" pitchFamily="34" charset="-122"/>
                <a:cs typeface="Lato Bold" panose="020F0802020204030203" pitchFamily="34" charset="-120"/>
              </a:rPr>
              <a:t>Created GitHub repository</a:t>
            </a:r>
            <a:endParaRPr lang="en-US" sz="2000" dirty="0"/>
          </a:p>
        </p:txBody>
      </p:sp>
      <p:sp>
        <p:nvSpPr>
          <p:cNvPr id="8" name="Text 6"/>
          <p:cNvSpPr/>
          <p:nvPr/>
        </p:nvSpPr>
        <p:spPr>
          <a:xfrm>
            <a:off x="7984808" y="2461022"/>
            <a:ext cx="5924312" cy="989052"/>
          </a:xfrm>
          <a:prstGeom prst="rect">
            <a:avLst/>
          </a:prstGeom>
          <a:noFill/>
        </p:spPr>
        <p:txBody>
          <a:bodyPr wrap="square" lIns="0" tIns="0" rIns="0" bIns="0" rtlCol="0" anchor="t"/>
          <a:lstStyle/>
          <a:p>
            <a:pPr marL="0" indent="0">
              <a:lnSpc>
                <a:spcPts val="2550"/>
              </a:lnSpc>
              <a:buNone/>
            </a:pPr>
            <a:r>
              <a:rPr lang="en-US" sz="1600" dirty="0">
                <a:solidFill>
                  <a:srgbClr val="4A4A45"/>
                </a:solidFill>
                <a:latin typeface="Lato" panose="020F0502020204030203" pitchFamily="34" charset="0"/>
                <a:ea typeface="Lato" panose="020F0502020204030203" pitchFamily="34" charset="-122"/>
                <a:cs typeface="Lato" panose="020F0502020204030203" pitchFamily="34" charset="-120"/>
              </a:rPr>
              <a:t>Created the GitHub repository for the project, providing a centralized platform for collaborative code management and version control.</a:t>
            </a:r>
            <a:endParaRPr lang="en-US" sz="1600" dirty="0"/>
          </a:p>
        </p:txBody>
      </p:sp>
      <p:sp>
        <p:nvSpPr>
          <p:cNvPr id="9" name="Shape 7"/>
          <p:cNvSpPr/>
          <p:nvPr/>
        </p:nvSpPr>
        <p:spPr>
          <a:xfrm>
            <a:off x="721281" y="3887867"/>
            <a:ext cx="360640" cy="360640"/>
          </a:xfrm>
          <a:prstGeom prst="roundRect">
            <a:avLst>
              <a:gd name="adj" fmla="val 8572"/>
            </a:avLst>
          </a:prstGeom>
          <a:solidFill>
            <a:srgbClr val="E5DFD2"/>
          </a:solidFill>
        </p:spPr>
      </p:sp>
      <p:sp>
        <p:nvSpPr>
          <p:cNvPr id="10" name="Text 8"/>
          <p:cNvSpPr/>
          <p:nvPr/>
        </p:nvSpPr>
        <p:spPr>
          <a:xfrm>
            <a:off x="1287899" y="3887867"/>
            <a:ext cx="3219688" cy="322064"/>
          </a:xfrm>
          <a:prstGeom prst="rect">
            <a:avLst/>
          </a:prstGeom>
          <a:noFill/>
        </p:spPr>
        <p:txBody>
          <a:bodyPr wrap="none" lIns="0" tIns="0" rIns="0" bIns="0" rtlCol="0" anchor="t"/>
          <a:lstStyle/>
          <a:p>
            <a:pPr marL="0" indent="0">
              <a:lnSpc>
                <a:spcPts val="2500"/>
              </a:lnSpc>
              <a:buNone/>
            </a:pPr>
            <a:r>
              <a:rPr lang="en-US" sz="2000" b="1" dirty="0">
                <a:solidFill>
                  <a:srgbClr val="4A4A45"/>
                </a:solidFill>
                <a:latin typeface="Lato Bold" panose="020F0802020204030203" pitchFamily="34" charset="0"/>
                <a:ea typeface="Lato Bold" panose="020F0802020204030203" pitchFamily="34" charset="-122"/>
                <a:cs typeface="Lato Bold" panose="020F0802020204030203" pitchFamily="34" charset="-120"/>
              </a:rPr>
              <a:t>Integrated MySQL database</a:t>
            </a:r>
            <a:endParaRPr lang="en-US" sz="2000" dirty="0"/>
          </a:p>
        </p:txBody>
      </p:sp>
      <p:sp>
        <p:nvSpPr>
          <p:cNvPr id="11" name="Text 9"/>
          <p:cNvSpPr/>
          <p:nvPr/>
        </p:nvSpPr>
        <p:spPr>
          <a:xfrm>
            <a:off x="1287899" y="4333518"/>
            <a:ext cx="5924312" cy="659368"/>
          </a:xfrm>
          <a:prstGeom prst="rect">
            <a:avLst/>
          </a:prstGeom>
          <a:noFill/>
        </p:spPr>
        <p:txBody>
          <a:bodyPr wrap="square" lIns="0" tIns="0" rIns="0" bIns="0" rtlCol="0" anchor="t"/>
          <a:lstStyle/>
          <a:p>
            <a:pPr marL="0" indent="0">
              <a:lnSpc>
                <a:spcPts val="2550"/>
              </a:lnSpc>
              <a:buNone/>
            </a:pPr>
            <a:r>
              <a:rPr lang="en-US" sz="1600" dirty="0">
                <a:solidFill>
                  <a:srgbClr val="4A4A45"/>
                </a:solidFill>
                <a:latin typeface="Lato" panose="020F0502020204030203" pitchFamily="34" charset="0"/>
                <a:ea typeface="Lato" panose="020F0502020204030203" pitchFamily="34" charset="-122"/>
                <a:cs typeface="Lato" panose="020F0502020204030203" pitchFamily="34" charset="-120"/>
              </a:rPr>
              <a:t>Integrated the MySQL database, enabling the storage and retrieval of transaction data for analysis and model training.</a:t>
            </a:r>
            <a:endParaRPr lang="en-US" sz="1600" dirty="0"/>
          </a:p>
        </p:txBody>
      </p:sp>
      <p:sp>
        <p:nvSpPr>
          <p:cNvPr id="12" name="Shape 10"/>
          <p:cNvSpPr/>
          <p:nvPr/>
        </p:nvSpPr>
        <p:spPr>
          <a:xfrm>
            <a:off x="7418189" y="3887867"/>
            <a:ext cx="360640" cy="360640"/>
          </a:xfrm>
          <a:prstGeom prst="roundRect">
            <a:avLst>
              <a:gd name="adj" fmla="val 8572"/>
            </a:avLst>
          </a:prstGeom>
          <a:solidFill>
            <a:srgbClr val="E5DFD2"/>
          </a:solidFill>
        </p:spPr>
      </p:sp>
      <p:sp>
        <p:nvSpPr>
          <p:cNvPr id="13" name="Text 11"/>
          <p:cNvSpPr/>
          <p:nvPr/>
        </p:nvSpPr>
        <p:spPr>
          <a:xfrm>
            <a:off x="7984808" y="3887867"/>
            <a:ext cx="5924312" cy="966192"/>
          </a:xfrm>
          <a:prstGeom prst="rect">
            <a:avLst/>
          </a:prstGeom>
          <a:noFill/>
        </p:spPr>
        <p:txBody>
          <a:bodyPr wrap="square" lIns="0" tIns="0" rIns="0" bIns="0" rtlCol="0" anchor="t"/>
          <a:lstStyle/>
          <a:p>
            <a:pPr marL="0" indent="0">
              <a:buNone/>
            </a:pPr>
            <a:r>
              <a:rPr lang="en-US" sz="2000" b="1" dirty="0">
                <a:solidFill>
                  <a:srgbClr val="4A4A45"/>
                </a:solidFill>
                <a:latin typeface="Lato Bold" panose="020F0802020204030203" pitchFamily="34" charset="0"/>
                <a:ea typeface="Lato Bold" panose="020F0802020204030203" pitchFamily="34" charset="-122"/>
                <a:cs typeface="Lato Bold" panose="020F0802020204030203" pitchFamily="34" charset="-120"/>
              </a:rPr>
              <a:t>Built models (mainly Decision Tree and also tested Random Forest and Logistic Regression)</a:t>
            </a:r>
          </a:p>
          <a:p>
            <a:pPr marL="0" indent="0">
              <a:buNone/>
            </a:pPr>
            <a:endParaRPr lang="en-US" sz="2000" b="1" dirty="0">
              <a:solidFill>
                <a:srgbClr val="4A4A45"/>
              </a:solidFill>
              <a:latin typeface="Lato Bold" panose="020F0802020204030203" pitchFamily="34" charset="0"/>
              <a:ea typeface="Lato Bold" panose="020F0802020204030203" pitchFamily="34" charset="-122"/>
              <a:cs typeface="Lato Bold" panose="020F0802020204030203" pitchFamily="34" charset="-120"/>
            </a:endParaRPr>
          </a:p>
          <a:p>
            <a:pPr marL="0" indent="0">
              <a:buNone/>
            </a:pPr>
            <a:r>
              <a:rPr lang="en-US" sz="1600" dirty="0">
                <a:solidFill>
                  <a:srgbClr val="4A4A45"/>
                </a:solidFill>
                <a:latin typeface="Lato "/>
              </a:rPr>
              <a:t>Different Machine Learning Models gave different accuracy</a:t>
            </a:r>
            <a:endParaRPr lang="en-US" sz="1600" dirty="0">
              <a:latin typeface="Lato "/>
            </a:endParaRPr>
          </a:p>
        </p:txBody>
      </p:sp>
      <p:sp>
        <p:nvSpPr>
          <p:cNvPr id="14" name="Text 12"/>
          <p:cNvSpPr/>
          <p:nvPr/>
        </p:nvSpPr>
        <p:spPr>
          <a:xfrm>
            <a:off x="7984808" y="4977646"/>
            <a:ext cx="5924312" cy="329684"/>
          </a:xfrm>
          <a:prstGeom prst="rect">
            <a:avLst/>
          </a:prstGeom>
          <a:noFill/>
        </p:spPr>
        <p:txBody>
          <a:bodyPr wrap="none" lIns="0" tIns="0" rIns="0" bIns="0" rtlCol="0" anchor="t"/>
          <a:lstStyle/>
          <a:p>
            <a:pPr marL="0" indent="0">
              <a:lnSpc>
                <a:spcPts val="2550"/>
              </a:lnSpc>
              <a:buNone/>
            </a:pPr>
            <a:endParaRPr lang="en-US" sz="1600" dirty="0"/>
          </a:p>
        </p:txBody>
      </p:sp>
      <p:sp>
        <p:nvSpPr>
          <p:cNvPr id="15" name="Shape 13"/>
          <p:cNvSpPr/>
          <p:nvPr/>
        </p:nvSpPr>
        <p:spPr>
          <a:xfrm>
            <a:off x="721281" y="5745123"/>
            <a:ext cx="360640" cy="360640"/>
          </a:xfrm>
          <a:prstGeom prst="roundRect">
            <a:avLst>
              <a:gd name="adj" fmla="val 8572"/>
            </a:avLst>
          </a:prstGeom>
          <a:solidFill>
            <a:srgbClr val="E5DFD2"/>
          </a:solidFill>
        </p:spPr>
      </p:sp>
      <p:sp>
        <p:nvSpPr>
          <p:cNvPr id="16" name="Text 14"/>
          <p:cNvSpPr/>
          <p:nvPr/>
        </p:nvSpPr>
        <p:spPr>
          <a:xfrm>
            <a:off x="1287899" y="5745123"/>
            <a:ext cx="5924312" cy="644128"/>
          </a:xfrm>
          <a:prstGeom prst="rect">
            <a:avLst/>
          </a:prstGeom>
          <a:noFill/>
        </p:spPr>
        <p:txBody>
          <a:bodyPr wrap="square" lIns="0" tIns="0" rIns="0" bIns="0" rtlCol="0" anchor="t"/>
          <a:lstStyle/>
          <a:p>
            <a:pPr marL="0" indent="0">
              <a:lnSpc>
                <a:spcPts val="2500"/>
              </a:lnSpc>
              <a:buNone/>
            </a:pPr>
            <a:r>
              <a:rPr lang="en-US" sz="2000" b="1" dirty="0">
                <a:solidFill>
                  <a:srgbClr val="4A4A45"/>
                </a:solidFill>
                <a:latin typeface="Lato Bold" panose="020F0802020204030203" pitchFamily="34" charset="0"/>
                <a:ea typeface="Lato Bold" panose="020F0802020204030203" pitchFamily="34" charset="-122"/>
                <a:cs typeface="Lato Bold" panose="020F0802020204030203" pitchFamily="34" charset="-120"/>
              </a:rPr>
              <a:t>Performed basic analysis and data visualization using python libraries</a:t>
            </a:r>
            <a:endParaRPr lang="en-US" sz="2000" dirty="0"/>
          </a:p>
        </p:txBody>
      </p:sp>
      <p:sp>
        <p:nvSpPr>
          <p:cNvPr id="17" name="Text 15"/>
          <p:cNvSpPr/>
          <p:nvPr/>
        </p:nvSpPr>
        <p:spPr>
          <a:xfrm>
            <a:off x="1287899" y="6512838"/>
            <a:ext cx="5924312" cy="989052"/>
          </a:xfrm>
          <a:prstGeom prst="rect">
            <a:avLst/>
          </a:prstGeom>
          <a:noFill/>
        </p:spPr>
        <p:txBody>
          <a:bodyPr wrap="square" lIns="0" tIns="0" rIns="0" bIns="0" rtlCol="0" anchor="t"/>
          <a:lstStyle/>
          <a:p>
            <a:pPr marL="0" indent="0">
              <a:lnSpc>
                <a:spcPts val="2550"/>
              </a:lnSpc>
              <a:buNone/>
            </a:pPr>
            <a:r>
              <a:rPr lang="en-US" sz="1600" dirty="0">
                <a:solidFill>
                  <a:srgbClr val="4A4A45"/>
                </a:solidFill>
                <a:latin typeface="Lato" panose="020F0502020204030203" pitchFamily="34" charset="0"/>
                <a:ea typeface="Lato" panose="020F0502020204030203" pitchFamily="34" charset="-122"/>
                <a:cs typeface="Lato" panose="020F0502020204030203" pitchFamily="34" charset="-120"/>
              </a:rPr>
              <a:t>Conducted basic analysis of the dataset and worked on data visualization  using Matplotlib and Seaborn.</a:t>
            </a:r>
            <a:endParaRPr lang="en-US" sz="1600" dirty="0"/>
          </a:p>
        </p:txBody>
      </p:sp>
      <p:sp>
        <p:nvSpPr>
          <p:cNvPr id="18" name="Shape 16"/>
          <p:cNvSpPr/>
          <p:nvPr/>
        </p:nvSpPr>
        <p:spPr>
          <a:xfrm>
            <a:off x="7418189" y="5745123"/>
            <a:ext cx="360640" cy="360640"/>
          </a:xfrm>
          <a:prstGeom prst="roundRect">
            <a:avLst>
              <a:gd name="adj" fmla="val 8572"/>
            </a:avLst>
          </a:prstGeom>
          <a:solidFill>
            <a:srgbClr val="E5DFD2"/>
          </a:solidFill>
        </p:spPr>
      </p:sp>
      <p:sp>
        <p:nvSpPr>
          <p:cNvPr id="19" name="Text 17"/>
          <p:cNvSpPr/>
          <p:nvPr/>
        </p:nvSpPr>
        <p:spPr>
          <a:xfrm>
            <a:off x="7984808" y="5745123"/>
            <a:ext cx="5924312" cy="644128"/>
          </a:xfrm>
          <a:prstGeom prst="rect">
            <a:avLst/>
          </a:prstGeom>
          <a:noFill/>
        </p:spPr>
        <p:txBody>
          <a:bodyPr wrap="square" lIns="0" tIns="0" rIns="0" bIns="0" rtlCol="0" anchor="t"/>
          <a:lstStyle/>
          <a:p>
            <a:pPr marL="0" indent="0">
              <a:lnSpc>
                <a:spcPts val="2500"/>
              </a:lnSpc>
              <a:buNone/>
            </a:pPr>
            <a:r>
              <a:rPr lang="en-US" sz="2000" b="1" dirty="0">
                <a:solidFill>
                  <a:srgbClr val="4A4A45"/>
                </a:solidFill>
                <a:latin typeface="Lato Bold" panose="020F0802020204030203" pitchFamily="34" charset="0"/>
                <a:ea typeface="Lato Bold" panose="020F0802020204030203" pitchFamily="34" charset="-122"/>
                <a:cs typeface="Lato Bold" panose="020F0802020204030203" pitchFamily="34" charset="-120"/>
              </a:rPr>
              <a:t>Containerized the application with Docker and pulled the web app from Docker Hub </a:t>
            </a:r>
            <a:endParaRPr lang="en-US" sz="2000" dirty="0"/>
          </a:p>
        </p:txBody>
      </p:sp>
      <p:sp>
        <p:nvSpPr>
          <p:cNvPr id="20" name="Text 18"/>
          <p:cNvSpPr/>
          <p:nvPr/>
        </p:nvSpPr>
        <p:spPr>
          <a:xfrm>
            <a:off x="7984808" y="6512838"/>
            <a:ext cx="5924312" cy="989052"/>
          </a:xfrm>
          <a:prstGeom prst="rect">
            <a:avLst/>
          </a:prstGeom>
          <a:noFill/>
        </p:spPr>
        <p:txBody>
          <a:bodyPr wrap="square" lIns="0" tIns="0" rIns="0" bIns="0" rtlCol="0" anchor="t"/>
          <a:lstStyle/>
          <a:p>
            <a:pPr marL="0" indent="0">
              <a:lnSpc>
                <a:spcPts val="2550"/>
              </a:lnSpc>
              <a:buNone/>
            </a:pPr>
            <a:r>
              <a:rPr lang="en-US" sz="1600" dirty="0">
                <a:solidFill>
                  <a:srgbClr val="4A4A45"/>
                </a:solidFill>
                <a:latin typeface="Lato" panose="020F0502020204030203" pitchFamily="34" charset="0"/>
                <a:ea typeface="Lato" panose="020F0502020204030203" pitchFamily="34" charset="-122"/>
                <a:cs typeface="Lato" panose="020F0502020204030203" pitchFamily="34" charset="-120"/>
              </a:rPr>
              <a:t>Containerized the application using Docker and pulled the Credit Card Fraud Detection web app using docker hub</a:t>
            </a:r>
            <a:endParaRPr lang="en-US" sz="16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89345" y="552926"/>
            <a:ext cx="7377470" cy="627578"/>
          </a:xfrm>
          <a:prstGeom prst="rect">
            <a:avLst/>
          </a:prstGeom>
          <a:noFill/>
        </p:spPr>
        <p:txBody>
          <a:bodyPr wrap="none" lIns="0" tIns="0" rIns="0" bIns="0" rtlCol="0" anchor="t"/>
          <a:lstStyle/>
          <a:p>
            <a:pPr marL="0" indent="0">
              <a:lnSpc>
                <a:spcPts val="4900"/>
              </a:lnSpc>
              <a:buNone/>
            </a:pPr>
            <a:r>
              <a:rPr lang="en-US" sz="3950" b="1" dirty="0">
                <a:solidFill>
                  <a:srgbClr val="282824"/>
                </a:solidFill>
                <a:latin typeface="Lato Bold" panose="020F0802020204030203" pitchFamily="34" charset="0"/>
                <a:ea typeface="Lato Bold" panose="020F0802020204030203" pitchFamily="34" charset="-122"/>
                <a:cs typeface="Lato Bold" panose="020F0802020204030203" pitchFamily="34" charset="-120"/>
              </a:rPr>
              <a:t>Contributions of Other Members</a:t>
            </a:r>
            <a:endParaRPr lang="en-US" sz="3950" dirty="0"/>
          </a:p>
        </p:txBody>
      </p:sp>
      <p:sp>
        <p:nvSpPr>
          <p:cNvPr id="4" name="Shape 1"/>
          <p:cNvSpPr/>
          <p:nvPr/>
        </p:nvSpPr>
        <p:spPr>
          <a:xfrm>
            <a:off x="6189344" y="1431488"/>
            <a:ext cx="7738110" cy="1478518"/>
          </a:xfrm>
          <a:prstGeom prst="roundRect">
            <a:avLst>
              <a:gd name="adj" fmla="val 2038"/>
            </a:avLst>
          </a:prstGeom>
          <a:solidFill>
            <a:srgbClr val="E5DFD2"/>
          </a:solidFill>
        </p:spPr>
      </p:sp>
      <p:sp>
        <p:nvSpPr>
          <p:cNvPr id="5" name="Text 2"/>
          <p:cNvSpPr/>
          <p:nvPr/>
        </p:nvSpPr>
        <p:spPr>
          <a:xfrm>
            <a:off x="6390084" y="1682472"/>
            <a:ext cx="2510552" cy="313849"/>
          </a:xfrm>
          <a:prstGeom prst="rect">
            <a:avLst/>
          </a:prstGeom>
          <a:noFill/>
        </p:spPr>
        <p:txBody>
          <a:bodyPr wrap="none" lIns="0" tIns="0" rIns="0" bIns="0" rtlCol="0" anchor="t"/>
          <a:lstStyle/>
          <a:p>
            <a:pPr marL="0" indent="0">
              <a:lnSpc>
                <a:spcPts val="2450"/>
              </a:lnSpc>
              <a:buNone/>
            </a:pPr>
            <a:r>
              <a:rPr lang="en-US" sz="1950" b="1" dirty="0">
                <a:solidFill>
                  <a:srgbClr val="4A4A45"/>
                </a:solidFill>
                <a:latin typeface="Lato Bold" panose="020F0802020204030203" pitchFamily="34" charset="0"/>
                <a:ea typeface="Lato Bold" panose="020F0802020204030203" pitchFamily="34" charset="-122"/>
                <a:cs typeface="Lato Bold" panose="020F0802020204030203" pitchFamily="34" charset="-120"/>
              </a:rPr>
              <a:t>Sharaman</a:t>
            </a:r>
            <a:endParaRPr lang="en-US" sz="1950" dirty="0"/>
          </a:p>
        </p:txBody>
      </p:sp>
      <p:sp>
        <p:nvSpPr>
          <p:cNvPr id="6" name="Text 3"/>
          <p:cNvSpPr/>
          <p:nvPr/>
        </p:nvSpPr>
        <p:spPr>
          <a:xfrm>
            <a:off x="6390084" y="2116812"/>
            <a:ext cx="7336631" cy="642699"/>
          </a:xfrm>
          <a:prstGeom prst="rect">
            <a:avLst/>
          </a:prstGeom>
          <a:noFill/>
        </p:spPr>
        <p:txBody>
          <a:bodyPr wrap="square" lIns="0" tIns="0" rIns="0" bIns="0" rtlCol="0" anchor="t"/>
          <a:lstStyle/>
          <a:p>
            <a:pPr marL="0" indent="0">
              <a:lnSpc>
                <a:spcPts val="2500"/>
              </a:lnSpc>
              <a:buNone/>
            </a:pPr>
            <a:r>
              <a:rPr lang="en-US" sz="1550" dirty="0">
                <a:solidFill>
                  <a:srgbClr val="4A4A45"/>
                </a:solidFill>
                <a:latin typeface="Lato" panose="020F0502020204030203" pitchFamily="34" charset="0"/>
                <a:ea typeface="Lato" panose="020F0502020204030203" pitchFamily="34" charset="-122"/>
                <a:cs typeface="Lato" panose="020F0502020204030203" pitchFamily="34" charset="-120"/>
              </a:rPr>
              <a:t>Installation, GitHub repo creation, MySQL integration, oversampling, code merging, UI development</a:t>
            </a:r>
            <a:endParaRPr lang="en-US" sz="1550" dirty="0"/>
          </a:p>
        </p:txBody>
      </p:sp>
      <p:sp>
        <p:nvSpPr>
          <p:cNvPr id="7" name="Shape 4"/>
          <p:cNvSpPr/>
          <p:nvPr/>
        </p:nvSpPr>
        <p:spPr>
          <a:xfrm>
            <a:off x="6189345" y="3160990"/>
            <a:ext cx="7738110" cy="1157168"/>
          </a:xfrm>
          <a:prstGeom prst="roundRect">
            <a:avLst>
              <a:gd name="adj" fmla="val 2604"/>
            </a:avLst>
          </a:prstGeom>
          <a:solidFill>
            <a:srgbClr val="E5DFD2"/>
          </a:solidFill>
        </p:spPr>
      </p:sp>
      <p:sp>
        <p:nvSpPr>
          <p:cNvPr id="8" name="Text 5"/>
          <p:cNvSpPr/>
          <p:nvPr/>
        </p:nvSpPr>
        <p:spPr>
          <a:xfrm>
            <a:off x="6390084" y="3361730"/>
            <a:ext cx="2510552" cy="313849"/>
          </a:xfrm>
          <a:prstGeom prst="rect">
            <a:avLst/>
          </a:prstGeom>
          <a:noFill/>
        </p:spPr>
        <p:txBody>
          <a:bodyPr wrap="none" lIns="0" tIns="0" rIns="0" bIns="0" rtlCol="0" anchor="t"/>
          <a:lstStyle/>
          <a:p>
            <a:pPr marL="0" indent="0">
              <a:lnSpc>
                <a:spcPts val="2450"/>
              </a:lnSpc>
              <a:buNone/>
            </a:pPr>
            <a:r>
              <a:rPr lang="en-US" sz="1950" b="1" dirty="0">
                <a:solidFill>
                  <a:srgbClr val="4A4A45"/>
                </a:solidFill>
                <a:latin typeface="Lato Bold" panose="020F0802020204030203" pitchFamily="34" charset="0"/>
                <a:ea typeface="Lato Bold" panose="020F0802020204030203" pitchFamily="34" charset="-122"/>
                <a:cs typeface="Lato Bold" panose="020F0802020204030203" pitchFamily="34" charset="-120"/>
              </a:rPr>
              <a:t>Nitesh</a:t>
            </a:r>
            <a:endParaRPr lang="en-US" sz="1950" dirty="0"/>
          </a:p>
        </p:txBody>
      </p:sp>
      <p:sp>
        <p:nvSpPr>
          <p:cNvPr id="9" name="Text 6"/>
          <p:cNvSpPr/>
          <p:nvPr/>
        </p:nvSpPr>
        <p:spPr>
          <a:xfrm>
            <a:off x="6390084" y="3796070"/>
            <a:ext cx="7336631" cy="321350"/>
          </a:xfrm>
          <a:prstGeom prst="rect">
            <a:avLst/>
          </a:prstGeom>
          <a:noFill/>
        </p:spPr>
        <p:txBody>
          <a:bodyPr wrap="none" lIns="0" tIns="0" rIns="0" bIns="0" rtlCol="0" anchor="t"/>
          <a:lstStyle/>
          <a:p>
            <a:pPr marL="0" indent="0">
              <a:lnSpc>
                <a:spcPts val="2500"/>
              </a:lnSpc>
              <a:buNone/>
            </a:pPr>
            <a:r>
              <a:rPr lang="en-US" sz="1550" dirty="0">
                <a:solidFill>
                  <a:srgbClr val="4A4A45"/>
                </a:solidFill>
                <a:latin typeface="Lato" panose="020F0502020204030203" pitchFamily="34" charset="0"/>
                <a:ea typeface="Lato" panose="020F0502020204030203" pitchFamily="34" charset="-122"/>
                <a:cs typeface="Lato" panose="020F0502020204030203" pitchFamily="34" charset="-120"/>
              </a:rPr>
              <a:t>Installation, GitHub repo creation, MySQL integration, and testing with Pytest</a:t>
            </a:r>
            <a:endParaRPr lang="en-US" sz="1550" dirty="0"/>
          </a:p>
        </p:txBody>
      </p:sp>
      <p:sp>
        <p:nvSpPr>
          <p:cNvPr id="10" name="Shape 7"/>
          <p:cNvSpPr/>
          <p:nvPr/>
        </p:nvSpPr>
        <p:spPr>
          <a:xfrm>
            <a:off x="6189345" y="4518898"/>
            <a:ext cx="7738110" cy="1478518"/>
          </a:xfrm>
          <a:prstGeom prst="roundRect">
            <a:avLst>
              <a:gd name="adj" fmla="val 2038"/>
            </a:avLst>
          </a:prstGeom>
          <a:solidFill>
            <a:srgbClr val="E5DFD2"/>
          </a:solidFill>
        </p:spPr>
      </p:sp>
      <p:sp>
        <p:nvSpPr>
          <p:cNvPr id="11" name="Text 8"/>
          <p:cNvSpPr/>
          <p:nvPr/>
        </p:nvSpPr>
        <p:spPr>
          <a:xfrm>
            <a:off x="6390084" y="4719638"/>
            <a:ext cx="2510552" cy="313849"/>
          </a:xfrm>
          <a:prstGeom prst="rect">
            <a:avLst/>
          </a:prstGeom>
          <a:noFill/>
        </p:spPr>
        <p:txBody>
          <a:bodyPr wrap="none" lIns="0" tIns="0" rIns="0" bIns="0" rtlCol="0" anchor="t"/>
          <a:lstStyle/>
          <a:p>
            <a:pPr marL="0" indent="0">
              <a:lnSpc>
                <a:spcPts val="2450"/>
              </a:lnSpc>
              <a:buNone/>
            </a:pPr>
            <a:r>
              <a:rPr lang="en-US" sz="1950" b="1" dirty="0">
                <a:solidFill>
                  <a:srgbClr val="4A4A45"/>
                </a:solidFill>
                <a:latin typeface="Lato Bold" panose="020F0802020204030203" pitchFamily="34" charset="0"/>
                <a:ea typeface="Lato Bold" panose="020F0802020204030203" pitchFamily="34" charset="-122"/>
                <a:cs typeface="Lato Bold" panose="020F0802020204030203" pitchFamily="34" charset="-120"/>
              </a:rPr>
              <a:t>Shadman</a:t>
            </a:r>
            <a:endParaRPr lang="en-US" sz="1950" dirty="0"/>
          </a:p>
        </p:txBody>
      </p:sp>
      <p:sp>
        <p:nvSpPr>
          <p:cNvPr id="12" name="Text 9"/>
          <p:cNvSpPr/>
          <p:nvPr/>
        </p:nvSpPr>
        <p:spPr>
          <a:xfrm>
            <a:off x="6390084" y="5153978"/>
            <a:ext cx="7336631" cy="642699"/>
          </a:xfrm>
          <a:prstGeom prst="rect">
            <a:avLst/>
          </a:prstGeom>
          <a:noFill/>
        </p:spPr>
        <p:txBody>
          <a:bodyPr wrap="square" lIns="0" tIns="0" rIns="0" bIns="0" rtlCol="0" anchor="t"/>
          <a:lstStyle/>
          <a:p>
            <a:pPr marL="0" indent="0">
              <a:lnSpc>
                <a:spcPts val="2500"/>
              </a:lnSpc>
              <a:buNone/>
            </a:pPr>
            <a:r>
              <a:rPr lang="en-US" sz="1550" dirty="0">
                <a:solidFill>
                  <a:srgbClr val="4A4A45"/>
                </a:solidFill>
                <a:latin typeface="Lato" panose="020F0502020204030203" pitchFamily="34" charset="0"/>
                <a:ea typeface="Lato" panose="020F0502020204030203" pitchFamily="34" charset="-122"/>
                <a:cs typeface="Lato" panose="020F0502020204030203" pitchFamily="34" charset="-120"/>
              </a:rPr>
              <a:t>Installation, GitHub repo creation, MySQL integration, random forest model development, data analysis, Docker containerization</a:t>
            </a:r>
            <a:endParaRPr lang="en-US" sz="1550" dirty="0"/>
          </a:p>
        </p:txBody>
      </p:sp>
      <p:sp>
        <p:nvSpPr>
          <p:cNvPr id="16" name="Shape 1">
            <a:extLst>
              <a:ext uri="{FF2B5EF4-FFF2-40B4-BE49-F238E27FC236}">
                <a16:creationId xmlns:a16="http://schemas.microsoft.com/office/drawing/2014/main" id="{2FA61ED5-C721-B3A4-6625-1661C4CE5643}"/>
              </a:ext>
            </a:extLst>
          </p:cNvPr>
          <p:cNvSpPr/>
          <p:nvPr/>
        </p:nvSpPr>
        <p:spPr>
          <a:xfrm>
            <a:off x="6189345" y="6310082"/>
            <a:ext cx="7738110" cy="1478518"/>
          </a:xfrm>
          <a:prstGeom prst="roundRect">
            <a:avLst>
              <a:gd name="adj" fmla="val 2038"/>
            </a:avLst>
          </a:prstGeom>
          <a:solidFill>
            <a:srgbClr val="E5DFD2"/>
          </a:solidFill>
        </p:spPr>
        <p:txBody>
          <a:bodyPr/>
          <a:lstStyle/>
          <a:p>
            <a:endParaRPr lang="en-IN" dirty="0"/>
          </a:p>
        </p:txBody>
      </p:sp>
      <p:sp>
        <p:nvSpPr>
          <p:cNvPr id="17" name="Text 3">
            <a:extLst>
              <a:ext uri="{FF2B5EF4-FFF2-40B4-BE49-F238E27FC236}">
                <a16:creationId xmlns:a16="http://schemas.microsoft.com/office/drawing/2014/main" id="{9BD0AA1B-14E4-3CE6-1BCB-1A4F9A1781C7}"/>
              </a:ext>
            </a:extLst>
          </p:cNvPr>
          <p:cNvSpPr/>
          <p:nvPr/>
        </p:nvSpPr>
        <p:spPr>
          <a:xfrm>
            <a:off x="6434716" y="6952724"/>
            <a:ext cx="7336631" cy="642699"/>
          </a:xfrm>
          <a:prstGeom prst="rect">
            <a:avLst/>
          </a:prstGeom>
          <a:noFill/>
        </p:spPr>
        <p:txBody>
          <a:bodyPr wrap="square" lIns="0" tIns="0" rIns="0" bIns="0" rtlCol="0" anchor="t"/>
          <a:lstStyle/>
          <a:p>
            <a:pPr marL="0" indent="0">
              <a:lnSpc>
                <a:spcPts val="2500"/>
              </a:lnSpc>
              <a:buNone/>
            </a:pPr>
            <a:r>
              <a:rPr lang="en-US" sz="1550" dirty="0">
                <a:solidFill>
                  <a:srgbClr val="4A4A45"/>
                </a:solidFill>
                <a:latin typeface="Lato" panose="020F0502020204030203" pitchFamily="34" charset="0"/>
                <a:ea typeface="Lato" panose="020F0502020204030203" pitchFamily="34" charset="-122"/>
                <a:cs typeface="Lato" panose="020F0502020204030203" pitchFamily="34" charset="-120"/>
              </a:rPr>
              <a:t>Installation, GitHub repo creation, MySQL integration, undersampling, Logistic regression ML model, Docker containerization</a:t>
            </a:r>
            <a:endParaRPr lang="en-US" sz="1550" dirty="0"/>
          </a:p>
        </p:txBody>
      </p:sp>
      <p:sp>
        <p:nvSpPr>
          <p:cNvPr id="18" name="Text 2">
            <a:extLst>
              <a:ext uri="{FF2B5EF4-FFF2-40B4-BE49-F238E27FC236}">
                <a16:creationId xmlns:a16="http://schemas.microsoft.com/office/drawing/2014/main" id="{40535CB4-20C7-A27A-385A-57061357D541}"/>
              </a:ext>
            </a:extLst>
          </p:cNvPr>
          <p:cNvSpPr/>
          <p:nvPr/>
        </p:nvSpPr>
        <p:spPr>
          <a:xfrm>
            <a:off x="6390084" y="6547128"/>
            <a:ext cx="2662952" cy="1682472"/>
          </a:xfrm>
          <a:prstGeom prst="rect">
            <a:avLst/>
          </a:prstGeom>
          <a:noFill/>
        </p:spPr>
        <p:txBody>
          <a:bodyPr wrap="none" lIns="0" tIns="0" rIns="0" bIns="0" rtlCol="0" anchor="t"/>
          <a:lstStyle/>
          <a:p>
            <a:pPr marL="0" indent="0">
              <a:lnSpc>
                <a:spcPts val="2450"/>
              </a:lnSpc>
              <a:buNone/>
            </a:pPr>
            <a:r>
              <a:rPr lang="en-US" sz="1950" b="1" dirty="0">
                <a:solidFill>
                  <a:srgbClr val="4A4A45"/>
                </a:solidFill>
                <a:latin typeface="Lato Bold" panose="020F0802020204030203" pitchFamily="34" charset="0"/>
                <a:ea typeface="Lato Bold" panose="020F0802020204030203" pitchFamily="34" charset="-122"/>
                <a:cs typeface="Lato Bold" panose="020F0802020204030203" pitchFamily="34" charset="-120"/>
              </a:rPr>
              <a:t>Ayush</a:t>
            </a:r>
            <a:endParaRPr lang="en-US" sz="19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EF22799-CB99-CC28-8711-09648A0FBDF7}"/>
              </a:ext>
            </a:extLst>
          </p:cNvPr>
          <p:cNvSpPr txBox="1"/>
          <p:nvPr/>
        </p:nvSpPr>
        <p:spPr>
          <a:xfrm>
            <a:off x="579864" y="320699"/>
            <a:ext cx="4795024" cy="584775"/>
          </a:xfrm>
          <a:prstGeom prst="rect">
            <a:avLst/>
          </a:prstGeom>
          <a:noFill/>
        </p:spPr>
        <p:txBody>
          <a:bodyPr wrap="square" rtlCol="0">
            <a:spAutoFit/>
          </a:bodyPr>
          <a:lstStyle/>
          <a:p>
            <a:r>
              <a:rPr lang="en-IN" sz="3200" b="1" u="sng" dirty="0"/>
              <a:t>Flowchart for the process</a:t>
            </a:r>
          </a:p>
        </p:txBody>
      </p:sp>
      <p:pic>
        <p:nvPicPr>
          <p:cNvPr id="3" name="Picture 2">
            <a:extLst>
              <a:ext uri="{FF2B5EF4-FFF2-40B4-BE49-F238E27FC236}">
                <a16:creationId xmlns:a16="http://schemas.microsoft.com/office/drawing/2014/main" id="{409D1E3D-C64E-54D3-12E6-DF08536FDE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3406" y="905474"/>
            <a:ext cx="9932524" cy="7324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4997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068073" y="113624"/>
            <a:ext cx="7315200" cy="719455"/>
          </a:xfrm>
          <a:prstGeom prst="rect">
            <a:avLst/>
          </a:prstGeom>
          <a:noFill/>
        </p:spPr>
        <p:txBody>
          <a:bodyPr wrap="square" rtlCol="0" anchor="t">
            <a:spAutoFit/>
          </a:bodyPr>
          <a:lstStyle/>
          <a:p>
            <a:pPr marL="0" indent="0">
              <a:lnSpc>
                <a:spcPts val="4900"/>
              </a:lnSpc>
              <a:buNone/>
            </a:pPr>
            <a:r>
              <a:rPr lang="en-IN" altLang="en-US" sz="3950" b="1" dirty="0">
                <a:solidFill>
                  <a:srgbClr val="282824"/>
                </a:solidFill>
                <a:latin typeface="Lato Bold" panose="020F0802020204030203" pitchFamily="34" charset="0"/>
                <a:ea typeface="Lato Bold" panose="020F0802020204030203" pitchFamily="34" charset="-122"/>
                <a:cs typeface="Lato Bold" panose="020F0802020204030203" pitchFamily="34" charset="-120"/>
                <a:sym typeface="+mn-ea"/>
              </a:rPr>
              <a:t>Images of Project</a:t>
            </a:r>
          </a:p>
        </p:txBody>
      </p:sp>
      <p:sp>
        <p:nvSpPr>
          <p:cNvPr id="3" name="Text Box 2"/>
          <p:cNvSpPr txBox="1"/>
          <p:nvPr/>
        </p:nvSpPr>
        <p:spPr>
          <a:xfrm>
            <a:off x="8568333" y="1089660"/>
            <a:ext cx="7315200" cy="411480"/>
          </a:xfrm>
          <a:prstGeom prst="rect">
            <a:avLst/>
          </a:prstGeom>
          <a:noFill/>
        </p:spPr>
        <p:txBody>
          <a:bodyPr wrap="square" rtlCol="0" anchor="t">
            <a:spAutoFit/>
          </a:bodyPr>
          <a:lstStyle/>
          <a:p>
            <a:pPr marL="0" indent="0">
              <a:lnSpc>
                <a:spcPts val="2500"/>
              </a:lnSpc>
              <a:buNone/>
            </a:pPr>
            <a:r>
              <a:rPr lang="en-IN"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M</a:t>
            </a:r>
            <a:r>
              <a:rPr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ysql </a:t>
            </a:r>
            <a:r>
              <a:rPr lang="en-IN"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D</a:t>
            </a:r>
            <a:r>
              <a:rPr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ocker </a:t>
            </a:r>
            <a:r>
              <a:rPr lang="en-IN"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C</a:t>
            </a:r>
            <a:r>
              <a:rPr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ontainer in </a:t>
            </a:r>
            <a:r>
              <a:rPr lang="en-IN"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VS</a:t>
            </a:r>
            <a:r>
              <a:rPr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 </a:t>
            </a:r>
            <a:r>
              <a:rPr lang="en-IN"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C</a:t>
            </a:r>
            <a:r>
              <a:rPr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ode</a:t>
            </a:r>
            <a:r>
              <a:rPr lang="en-IN"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 :</a:t>
            </a:r>
          </a:p>
        </p:txBody>
      </p:sp>
      <p:sp>
        <p:nvSpPr>
          <p:cNvPr id="6" name="Text Box 5"/>
          <p:cNvSpPr txBox="1"/>
          <p:nvPr/>
        </p:nvSpPr>
        <p:spPr>
          <a:xfrm>
            <a:off x="2056656" y="1046170"/>
            <a:ext cx="7315200" cy="411480"/>
          </a:xfrm>
          <a:prstGeom prst="rect">
            <a:avLst/>
          </a:prstGeom>
          <a:noFill/>
        </p:spPr>
        <p:txBody>
          <a:bodyPr wrap="square" rtlCol="0" anchor="t">
            <a:spAutoFit/>
          </a:bodyPr>
          <a:lstStyle/>
          <a:p>
            <a:pPr marL="0" indent="0">
              <a:lnSpc>
                <a:spcPts val="2500"/>
              </a:lnSpc>
              <a:buNone/>
            </a:pPr>
            <a:r>
              <a:rPr lang="en-IN"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D</a:t>
            </a:r>
            <a:r>
              <a:rPr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ocker in </a:t>
            </a:r>
            <a:r>
              <a:rPr lang="en-IN"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VS</a:t>
            </a:r>
            <a:r>
              <a:rPr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 </a:t>
            </a:r>
            <a:r>
              <a:rPr lang="en-IN"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C</a:t>
            </a:r>
            <a:r>
              <a:rPr sz="2000" b="1" u="sng" dirty="0">
                <a:solidFill>
                  <a:srgbClr val="4A4A45"/>
                </a:solidFill>
                <a:latin typeface="Lato Bold" panose="020F0802020204030203" pitchFamily="34" charset="0"/>
                <a:ea typeface="Lato Bold" panose="020F0802020204030203" pitchFamily="34" charset="-122"/>
                <a:cs typeface="Lato Bold" panose="020F0802020204030203" pitchFamily="34" charset="-120"/>
                <a:sym typeface="+mn-ea"/>
              </a:rPr>
              <a:t>ode</a:t>
            </a:r>
          </a:p>
        </p:txBody>
      </p:sp>
      <p:pic>
        <p:nvPicPr>
          <p:cNvPr id="8" name="Picture 7">
            <a:extLst>
              <a:ext uri="{FF2B5EF4-FFF2-40B4-BE49-F238E27FC236}">
                <a16:creationId xmlns:a16="http://schemas.microsoft.com/office/drawing/2014/main" id="{63E936A2-8B1D-E91D-050F-394B08F7A575}"/>
              </a:ext>
            </a:extLst>
          </p:cNvPr>
          <p:cNvPicPr>
            <a:picLocks noChangeAspect="1"/>
          </p:cNvPicPr>
          <p:nvPr/>
        </p:nvPicPr>
        <p:blipFill>
          <a:blip r:embed="rId2"/>
          <a:srcRect t="3125" r="80564" b="38212"/>
          <a:stretch/>
        </p:blipFill>
        <p:spPr>
          <a:xfrm>
            <a:off x="880946" y="1650381"/>
            <a:ext cx="5319132" cy="5854390"/>
          </a:xfrm>
          <a:prstGeom prst="rect">
            <a:avLst/>
          </a:prstGeom>
        </p:spPr>
      </p:pic>
      <p:pic>
        <p:nvPicPr>
          <p:cNvPr id="10" name="Picture 9">
            <a:extLst>
              <a:ext uri="{FF2B5EF4-FFF2-40B4-BE49-F238E27FC236}">
                <a16:creationId xmlns:a16="http://schemas.microsoft.com/office/drawing/2014/main" id="{33F1C255-3E05-40E3-F528-E53D94622C58}"/>
              </a:ext>
            </a:extLst>
          </p:cNvPr>
          <p:cNvPicPr>
            <a:picLocks noChangeAspect="1"/>
          </p:cNvPicPr>
          <p:nvPr/>
        </p:nvPicPr>
        <p:blipFill>
          <a:blip r:embed="rId3"/>
          <a:srcRect r="29808" b="5698"/>
          <a:stretch/>
        </p:blipFill>
        <p:spPr>
          <a:xfrm>
            <a:off x="6657279" y="1650381"/>
            <a:ext cx="7761248" cy="585439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340</TotalTime>
  <Words>553</Words>
  <Application>Microsoft Office PowerPoint</Application>
  <PresentationFormat>Custom</PresentationFormat>
  <Paragraphs>67</Paragraphs>
  <Slides>15</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15</vt:i4>
      </vt:variant>
    </vt:vector>
  </HeadingPairs>
  <TitlesOfParts>
    <vt:vector size="23" baseType="lpstr">
      <vt:lpstr>Wingdings</vt:lpstr>
      <vt:lpstr>Lato </vt:lpstr>
      <vt:lpstr>Lato Bold</vt:lpstr>
      <vt:lpstr>Arial</vt:lpstr>
      <vt:lpstr>Lato</vt:lpstr>
      <vt:lpstr>Calibri</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piyush rana</cp:lastModifiedBy>
  <cp:revision>14</cp:revision>
  <dcterms:created xsi:type="dcterms:W3CDTF">2024-10-04T09:17:00Z</dcterms:created>
  <dcterms:modified xsi:type="dcterms:W3CDTF">2024-10-06T19:28:39Z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234B20C6AA474474975D57E44011F116_12</vt:lpwstr>
  </property>
  <property fmtid="{D5CDD505-2E9C-101B-9397-08002B2CF9AE}" pid="3" name="KSOProductBuildVer">
    <vt:lpwstr>1033-12.2.0.18283</vt:lpwstr>
  </property>
</Properties>
</file>